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10287000" cx="18288000"/>
  <p:notesSz cx="6858000" cy="9144000"/>
  <p:embeddedFontLst>
    <p:embeddedFont>
      <p:font typeface="League Spartan"/>
      <p:regular r:id="rId34"/>
      <p:bold r:id="rId35"/>
    </p:embeddedFont>
    <p:embeddedFont>
      <p:font typeface="Arim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40" roundtripDataSignature="AMtx7mh19IfM8txdzAePJCGFatGTVL01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LeagueSpartan-bold.fntdata"/><Relationship Id="rId12" Type="http://schemas.openxmlformats.org/officeDocument/2006/relationships/slide" Target="slides/slide7.xml"/><Relationship Id="rId34" Type="http://schemas.openxmlformats.org/officeDocument/2006/relationships/font" Target="fonts/LeagueSpartan-regular.fntdata"/><Relationship Id="rId15" Type="http://schemas.openxmlformats.org/officeDocument/2006/relationships/slide" Target="slides/slide10.xml"/><Relationship Id="rId37" Type="http://schemas.openxmlformats.org/officeDocument/2006/relationships/font" Target="fonts/Arimo-bold.fntdata"/><Relationship Id="rId14" Type="http://schemas.openxmlformats.org/officeDocument/2006/relationships/slide" Target="slides/slide9.xml"/><Relationship Id="rId36" Type="http://schemas.openxmlformats.org/officeDocument/2006/relationships/font" Target="fonts/Arimo-regular.fntdata"/><Relationship Id="rId17" Type="http://schemas.openxmlformats.org/officeDocument/2006/relationships/slide" Target="slides/slide12.xml"/><Relationship Id="rId39" Type="http://schemas.openxmlformats.org/officeDocument/2006/relationships/font" Target="fonts/Arimo-boldItalic.fntdata"/><Relationship Id="rId16" Type="http://schemas.openxmlformats.org/officeDocument/2006/relationships/slide" Target="slides/slide11.xml"/><Relationship Id="rId38" Type="http://schemas.openxmlformats.org/officeDocument/2006/relationships/font" Target="fonts/Arim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6" name="Google Shape;86;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87" name="Google Shape;87;p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Key notes: </a:t>
            </a:r>
            <a:endParaRPr/>
          </a:p>
          <a:p>
            <a:pPr indent="0" lvl="0" marL="0" rtl="0" algn="l">
              <a:spcBef>
                <a:spcPts val="0"/>
              </a:spcBef>
              <a:spcAft>
                <a:spcPts val="0"/>
              </a:spcAft>
              <a:buNone/>
            </a:pPr>
            <a:r>
              <a:rPr lang="en-US"/>
              <a:t>This is the title slide for educators. Reach out to RLI at anytime for support with the presentation: education@rupertsland.org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LINKS FOR PRESENTATION:</a:t>
            </a:r>
            <a:endParaRPr/>
          </a:p>
          <a:p>
            <a:pPr indent="0" lvl="0" marL="0" rtl="0" algn="l">
              <a:spcBef>
                <a:spcPts val="0"/>
              </a:spcBef>
              <a:spcAft>
                <a:spcPts val="0"/>
              </a:spcAft>
              <a:buNone/>
            </a:pPr>
            <a:r>
              <a:rPr lang="en-US"/>
              <a:t>Links doc (shareable): https://docs.google.com/document/d/13Do38soN7GqG2Zt22GtIpTjPQU6gnMYGDFjBGL8N25s/edit?usp=sharing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Norma Spicer Opening Prayer Script:</a:t>
            </a:r>
            <a:endParaRPr/>
          </a:p>
          <a:p>
            <a:pPr indent="0" lvl="0" marL="0" rtl="0" algn="l">
              <a:spcBef>
                <a:spcPts val="0"/>
              </a:spcBef>
              <a:spcAft>
                <a:spcPts val="0"/>
              </a:spcAft>
              <a:buNone/>
            </a:pPr>
            <a:r>
              <a:rPr lang="en-US"/>
              <a:t>https://drive.google.com/file/d/1ML6jvu5ulrozVzWEMHTs1PFw-RWlKnso/view?usp=sharing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Norma Spicer Opening Prayer Video: https://www.canva.com/design/DAE-jg4cPCc/edit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Who are the Métis Video: </a:t>
            </a:r>
            <a:endParaRPr/>
          </a:p>
          <a:p>
            <a:pPr indent="0" lvl="0" marL="0" rtl="0" algn="l">
              <a:spcBef>
                <a:spcPts val="0"/>
              </a:spcBef>
              <a:spcAft>
                <a:spcPts val="0"/>
              </a:spcAft>
              <a:buNone/>
            </a:pPr>
            <a:r>
              <a:rPr lang="en-US"/>
              <a:t>https://www.youtube.com/watch?v=YvulIRnPE3Y&amp;lc=UgzjklFXWdYd_Hgjnzl4AaABAg.9_u5RTam9J29a0Pd9x11GI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Who are the Métis Worksheets: https://drive.google.com/drive/folders/1YnZC2PeZuxRT2OrZszdw5JRKbeOZQcu-?usp=sharing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Flying the Métis Flag classroom printable: https://drive.google.com/file/d/14sF4lOGRIcj1AeRE9dNQXp8LFd5uTGo6/view?usp=sharing</a:t>
            </a:r>
            <a:endParaRPr/>
          </a:p>
        </p:txBody>
      </p:sp>
      <p:sp>
        <p:nvSpPr>
          <p:cNvPr id="89" name="Google Shape;89;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0" name="Google Shape;90;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0" name="Google Shape;280;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281" name="Google Shape;281;p1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Read information on the slide.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Question in the chat: </a:t>
            </a:r>
            <a:endParaRPr/>
          </a:p>
          <a:p>
            <a:pPr indent="0" lvl="0" marL="0" rtl="0" algn="l">
              <a:spcBef>
                <a:spcPts val="0"/>
              </a:spcBef>
              <a:spcAft>
                <a:spcPts val="0"/>
              </a:spcAft>
              <a:buNone/>
            </a:pPr>
            <a:r>
              <a:rPr lang="en-US"/>
              <a:t>The Canadian flag was first flown in 1965, whereas the Métis Nation flag was first flown in 1815.</a:t>
            </a:r>
            <a:endParaRPr/>
          </a:p>
          <a:p>
            <a:pPr indent="0" lvl="0" marL="0" rtl="0" algn="l">
              <a:spcBef>
                <a:spcPts val="0"/>
              </a:spcBef>
              <a:spcAft>
                <a:spcPts val="0"/>
              </a:spcAft>
              <a:buNone/>
            </a:pPr>
            <a:r>
              <a:rPr lang="en-US"/>
              <a:t>How many years BEFORE the Canadian flag was the Métis Nation flag flown?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Answer: </a:t>
            </a:r>
            <a:endParaRPr/>
          </a:p>
          <a:p>
            <a:pPr indent="0" lvl="0" marL="0" rtl="0" algn="l">
              <a:spcBef>
                <a:spcPts val="0"/>
              </a:spcBef>
              <a:spcAft>
                <a:spcPts val="0"/>
              </a:spcAft>
              <a:buNone/>
            </a:pPr>
            <a:r>
              <a:rPr lang="en-US"/>
              <a:t>The Métis Nation flew their flag 150 years before Canada adopted their official flag. </a:t>
            </a:r>
            <a:endParaRPr/>
          </a:p>
          <a:p>
            <a:pPr indent="0" lvl="0" marL="0" rtl="0" algn="l">
              <a:spcBef>
                <a:spcPts val="0"/>
              </a:spcBef>
              <a:spcAft>
                <a:spcPts val="0"/>
              </a:spcAft>
              <a:buNone/>
            </a:pPr>
            <a:r>
              <a:rPr lang="en-US"/>
              <a:t>Tip: This is important to consider when setting up the flags in our communities! </a:t>
            </a:r>
            <a:endParaRPr/>
          </a:p>
        </p:txBody>
      </p:sp>
      <p:sp>
        <p:nvSpPr>
          <p:cNvPr id="283" name="Google Shape;283;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4" name="Google Shape;284;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1" name="Google Shape;301;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302" name="Google Shape;302;p1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Check your understanding! </a:t>
            </a:r>
            <a:endParaRPr/>
          </a:p>
          <a:p>
            <a:pPr indent="0" lvl="0" marL="0" rtl="0" algn="l">
              <a:spcBef>
                <a:spcPts val="0"/>
              </a:spcBef>
              <a:spcAft>
                <a:spcPts val="0"/>
              </a:spcAft>
              <a:buNone/>
            </a:pPr>
            <a:r>
              <a:rPr lang="en-US"/>
              <a:t>True or False? If false... Do you know the true answer?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Options to Engage: </a:t>
            </a:r>
            <a:endParaRPr/>
          </a:p>
          <a:p>
            <a:pPr indent="0" lvl="0" marL="0" rtl="0" algn="l">
              <a:spcBef>
                <a:spcPts val="0"/>
              </a:spcBef>
              <a:spcAft>
                <a:spcPts val="0"/>
              </a:spcAft>
              <a:buNone/>
            </a:pPr>
            <a:r>
              <a:rPr lang="en-US"/>
              <a:t>Thumbs up/down</a:t>
            </a:r>
            <a:endParaRPr/>
          </a:p>
          <a:p>
            <a:pPr indent="0" lvl="0" marL="0" rtl="0" algn="l">
              <a:spcBef>
                <a:spcPts val="0"/>
              </a:spcBef>
              <a:spcAft>
                <a:spcPts val="0"/>
              </a:spcAft>
              <a:buNone/>
            </a:pPr>
            <a:r>
              <a:rPr lang="en-US"/>
              <a:t>Stand up/down</a:t>
            </a:r>
            <a:endParaRPr/>
          </a:p>
          <a:p>
            <a:pPr indent="0" lvl="0" marL="0" rtl="0" algn="l">
              <a:spcBef>
                <a:spcPts val="0"/>
              </a:spcBef>
              <a:spcAft>
                <a:spcPts val="0"/>
              </a:spcAft>
              <a:buNone/>
            </a:pPr>
            <a:r>
              <a:rPr lang="en-US"/>
              <a:t>Move to each side of the room</a:t>
            </a:r>
            <a:endParaRPr/>
          </a:p>
          <a:p>
            <a:pPr indent="0" lvl="0" marL="0" rtl="0" algn="l">
              <a:spcBef>
                <a:spcPts val="0"/>
              </a:spcBef>
              <a:spcAft>
                <a:spcPts val="0"/>
              </a:spcAft>
              <a:buNone/>
            </a:pPr>
            <a:r>
              <a:rPr lang="en-US"/>
              <a:t>Stand on left/right foot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Online Option: Chat Waterfall</a:t>
            </a:r>
            <a:endParaRPr/>
          </a:p>
          <a:p>
            <a:pPr indent="0" lvl="0" marL="0" rtl="0" algn="l">
              <a:spcBef>
                <a:spcPts val="0"/>
              </a:spcBef>
              <a:spcAft>
                <a:spcPts val="0"/>
              </a:spcAft>
              <a:buNone/>
            </a:pPr>
            <a:r>
              <a:rPr lang="en-US"/>
              <a:t>In the chat, type your answer to each question BUT do not hit 'submit' until I say go! </a:t>
            </a:r>
            <a:endParaRPr/>
          </a:p>
          <a:p>
            <a:pPr indent="0" lvl="0" marL="0" rtl="0" algn="l">
              <a:spcBef>
                <a:spcPts val="0"/>
              </a:spcBef>
              <a:spcAft>
                <a:spcPts val="0"/>
              </a:spcAft>
              <a:buNone/>
            </a:pPr>
            <a:r>
              <a:rPr lang="en-US"/>
              <a:t>I'll give you 1 minute to type true, false, and any correct answer.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Okay, now that you've had time to brainstorm... Hit submit! Let's see what everyone thinks.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 False </a:t>
            </a:r>
            <a:endParaRPr/>
          </a:p>
          <a:p>
            <a:pPr indent="0" lvl="0" marL="0" rtl="0" algn="l">
              <a:spcBef>
                <a:spcPts val="0"/>
              </a:spcBef>
              <a:spcAft>
                <a:spcPts val="0"/>
              </a:spcAft>
              <a:buNone/>
            </a:pPr>
            <a:r>
              <a:rPr lang="en-US"/>
              <a:t>A student is Métis if their family 1) identifies as Métis, 2) legally does not self-identify as First Nations or Inuit, 3) has a historic connection to the Métis Nation and is accepted by a Métis Nation today. </a:t>
            </a:r>
            <a:endParaRPr/>
          </a:p>
          <a:p>
            <a:pPr indent="0" lvl="0" marL="0" rtl="0" algn="l">
              <a:spcBef>
                <a:spcPts val="0"/>
              </a:spcBef>
              <a:spcAft>
                <a:spcPts val="0"/>
              </a:spcAft>
              <a:buNone/>
            </a:pPr>
            <a:r>
              <a:rPr lang="en-US"/>
              <a:t>If a student has both Métis and First Nations relatives, legally they can only declare their relationship with one 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2. True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3. True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4. True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5. False </a:t>
            </a:r>
            <a:endParaRPr/>
          </a:p>
          <a:p>
            <a:pPr indent="0" lvl="0" marL="0" rtl="0" algn="l">
              <a:spcBef>
                <a:spcPts val="0"/>
              </a:spcBef>
              <a:spcAft>
                <a:spcPts val="0"/>
              </a:spcAft>
              <a:buNone/>
            </a:pPr>
            <a:r>
              <a:rPr lang="en-US"/>
              <a:t>The Métis Nation has been a distinct, self-governing Nation since the early 1800s, prior to Canada becoming a Nation. In the late 1800s, they did not rebel against their own government, they RESISTED colonial imposition of the Canadian government. </a:t>
            </a:r>
            <a:endParaRPr/>
          </a:p>
        </p:txBody>
      </p:sp>
      <p:sp>
        <p:nvSpPr>
          <p:cNvPr id="304" name="Google Shape;304;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5" name="Google Shape;305;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5" name="Google Shape;335;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336" name="Google Shape;336;p1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From its very beginnings and still today, the Métis Nation has always advocated for a respectful nation-to-nation relationship with Canada.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Reflect on this quote from Louis Riel, Métis leader, as he speaks about the historical realities about the Métis Nation and Canada. Read his quote aloud. </a:t>
            </a:r>
            <a:endParaRPr/>
          </a:p>
        </p:txBody>
      </p:sp>
      <p:sp>
        <p:nvSpPr>
          <p:cNvPr id="338" name="Google Shape;338;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9" name="Google Shape;339;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8" name="Google Shape;358;p1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359" name="Google Shape;359;p1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Métis Nation flag is a symbol of Métis nationhood and unity. It is a reminder of what the ancestors of the Métis Nation fought for to preserve their way of life, their culture, and their traditions. </a:t>
            </a:r>
            <a:endParaRPr/>
          </a:p>
        </p:txBody>
      </p:sp>
      <p:sp>
        <p:nvSpPr>
          <p:cNvPr id="361" name="Google Shape;361;p1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62" name="Google Shape;362;p1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73" name="Google Shape;373;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374" name="Google Shape;374;p1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infinity symbol in the center represents the joining of two cultures and the immortality of the Métis Nation. Today, the Métis recognize both red and blue versions of their flag as a symbol of their nationhood.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Question: </a:t>
            </a:r>
            <a:endParaRPr/>
          </a:p>
          <a:p>
            <a:pPr indent="0" lvl="0" marL="0" rtl="0" algn="l">
              <a:spcBef>
                <a:spcPts val="0"/>
              </a:spcBef>
              <a:spcAft>
                <a:spcPts val="0"/>
              </a:spcAft>
              <a:buNone/>
            </a:pPr>
            <a:r>
              <a:rPr lang="en-US"/>
              <a:t>Should you fly a blue or red flag Métis Nation flag in your community? </a:t>
            </a:r>
            <a:endParaRPr/>
          </a:p>
          <a:p>
            <a:pPr indent="0" lvl="0" marL="0" rtl="0" algn="l">
              <a:spcBef>
                <a:spcPts val="0"/>
              </a:spcBef>
              <a:spcAft>
                <a:spcPts val="0"/>
              </a:spcAft>
              <a:buNone/>
            </a:pPr>
            <a:r>
              <a:rPr lang="en-US"/>
              <a:t>Answer: </a:t>
            </a:r>
            <a:endParaRPr/>
          </a:p>
          <a:p>
            <a:pPr indent="0" lvl="0" marL="0" rtl="0" algn="l">
              <a:spcBef>
                <a:spcPts val="0"/>
              </a:spcBef>
              <a:spcAft>
                <a:spcPts val="0"/>
              </a:spcAft>
              <a:buNone/>
            </a:pPr>
            <a:r>
              <a:rPr lang="en-US"/>
              <a:t>Contact local Métis leaders in your area to see what color they fly! RLI suggests you contact the Métis Nation Regional Office and/or Métis Locals in your area. If you are near a Metis Settlement, you could also contact them.  </a:t>
            </a:r>
            <a:endParaRPr/>
          </a:p>
          <a:p>
            <a:pPr indent="0" lvl="0" marL="0" rtl="0" algn="l">
              <a:spcBef>
                <a:spcPts val="0"/>
              </a:spcBef>
              <a:spcAft>
                <a:spcPts val="0"/>
              </a:spcAft>
              <a:buNone/>
            </a:pPr>
            <a:r>
              <a:rPr lang="en-US"/>
              <a:t>In the chat, share who you think you could contact. Which Regional Office should you contact? https://albertametis.com/governance/mna-regions/</a:t>
            </a:r>
            <a:endParaRPr/>
          </a:p>
        </p:txBody>
      </p:sp>
      <p:sp>
        <p:nvSpPr>
          <p:cNvPr id="376" name="Google Shape;376;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77" name="Google Shape;377;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3" name="Google Shape;393;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394" name="Google Shape;394;p1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Why is it important to fly the Métis Nation flag in your school? </a:t>
            </a:r>
            <a:endParaRPr/>
          </a:p>
          <a:p>
            <a:pPr indent="0" lvl="0" marL="0" rtl="0" algn="l">
              <a:spcBef>
                <a:spcPts val="0"/>
              </a:spcBef>
              <a:spcAft>
                <a:spcPts val="0"/>
              </a:spcAft>
              <a:buNone/>
            </a:pPr>
            <a:r>
              <a:rPr lang="en-US"/>
              <a:t>Let's begin with a reflection about the importance of flying any flag, then we will head to breakout sessions to discuss why we think we should fly the Métis flag. </a:t>
            </a:r>
            <a:endParaRPr/>
          </a:p>
        </p:txBody>
      </p:sp>
      <p:sp>
        <p:nvSpPr>
          <p:cNvPr id="396" name="Google Shape;396;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7" name="Google Shape;397;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07" name="Google Shape;407;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408" name="Google Shape;408;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mâmitonihtamohkan - you reflect on it (Northern Michif)</a:t>
            </a:r>
            <a:endParaRPr/>
          </a:p>
          <a:p>
            <a:pPr indent="0" lvl="0" marL="0" rtl="0" algn="l">
              <a:spcBef>
                <a:spcPts val="0"/>
              </a:spcBef>
              <a:spcAft>
                <a:spcPts val="0"/>
              </a:spcAft>
              <a:buNone/>
            </a:pPr>
            <a:r>
              <a:rPr lang="en-US"/>
              <a:t>[say: maa-mih-toh-nih-tah-moh-kawn]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considering when, where and why we fly flags, let's consider a flag we are all familiar with: the Canadian flag.</a:t>
            </a:r>
            <a:endParaRPr/>
          </a:p>
          <a:p>
            <a:pPr indent="0" lvl="0" marL="0" rtl="0" algn="l">
              <a:spcBef>
                <a:spcPts val="0"/>
              </a:spcBef>
              <a:spcAft>
                <a:spcPts val="0"/>
              </a:spcAft>
              <a:buNone/>
            </a:pPr>
            <a:r>
              <a:rPr lang="en-US"/>
              <a:t>In the chat, let's brainstorm our answers to these questions.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Q1 - Where have you seen the Canadian flag flying? </a:t>
            </a:r>
            <a:endParaRPr/>
          </a:p>
          <a:p>
            <a:pPr indent="0" lvl="0" marL="0" rtl="0" algn="l">
              <a:spcBef>
                <a:spcPts val="0"/>
              </a:spcBef>
              <a:spcAft>
                <a:spcPts val="0"/>
              </a:spcAft>
              <a:buNone/>
            </a:pPr>
            <a:r>
              <a:rPr lang="en-US"/>
              <a:t>Suggested answers: schools, political buildings, parades, shopping centres,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Q2 - When? </a:t>
            </a:r>
            <a:endParaRPr/>
          </a:p>
          <a:p>
            <a:pPr indent="0" lvl="0" marL="0" rtl="0" algn="l">
              <a:spcBef>
                <a:spcPts val="0"/>
              </a:spcBef>
              <a:spcAft>
                <a:spcPts val="0"/>
              </a:spcAft>
              <a:buNone/>
            </a:pPr>
            <a:r>
              <a:rPr lang="en-US"/>
              <a:t>The Canadian flag that unifies the country today was first flown in 1965.</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Q3 - How do you feel when you see the Canadian flag flying? What about when you see the flag in another country? </a:t>
            </a:r>
            <a:endParaRPr/>
          </a:p>
        </p:txBody>
      </p:sp>
      <p:sp>
        <p:nvSpPr>
          <p:cNvPr id="410" name="Google Shape;410;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1" name="Google Shape;411;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30" name="Google Shape;430;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431" name="Google Shape;431;p1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are four core reasons it’s important to fly the Métis flag in your community. </a:t>
            </a:r>
            <a:endParaRPr/>
          </a:p>
          <a:p>
            <a:pPr indent="0" lvl="0" marL="0" rtl="0" algn="l">
              <a:spcBef>
                <a:spcPts val="0"/>
              </a:spcBef>
              <a:spcAft>
                <a:spcPts val="0"/>
              </a:spcAft>
              <a:buNone/>
            </a:pPr>
            <a:r>
              <a:rPr lang="en-US"/>
              <a:t>Invite folks to share a reason they think it’s important to raise the Métis flag.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Please add your personal reflection as to why your school community has decided to start flying the Métis flag now. </a:t>
            </a:r>
            <a:endParaRPr/>
          </a:p>
        </p:txBody>
      </p:sp>
      <p:sp>
        <p:nvSpPr>
          <p:cNvPr id="433" name="Google Shape;433;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34" name="Google Shape;434;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56" name="Google Shape;456;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457" name="Google Shape;457;p1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Reflect upon these quotes from a few Métis community members together.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Ask folks: </a:t>
            </a:r>
            <a:endParaRPr/>
          </a:p>
          <a:p>
            <a:pPr indent="0" lvl="0" marL="0" rtl="0" algn="l">
              <a:spcBef>
                <a:spcPts val="0"/>
              </a:spcBef>
              <a:spcAft>
                <a:spcPts val="0"/>
              </a:spcAft>
              <a:buNone/>
            </a:pPr>
            <a:r>
              <a:rPr lang="en-US"/>
              <a:t>What do you think of when you see the Métis flag flying? </a:t>
            </a:r>
            <a:endParaRPr/>
          </a:p>
          <a:p>
            <a:pPr indent="0" lvl="0" marL="0" rtl="0" algn="l">
              <a:spcBef>
                <a:spcPts val="0"/>
              </a:spcBef>
              <a:spcAft>
                <a:spcPts val="0"/>
              </a:spcAft>
              <a:buNone/>
            </a:pPr>
            <a:r>
              <a:rPr lang="en-US"/>
              <a:t>How do you feel when you see the Métis Nation flag flying? </a:t>
            </a:r>
            <a:endParaRPr/>
          </a:p>
        </p:txBody>
      </p:sp>
      <p:sp>
        <p:nvSpPr>
          <p:cNvPr id="459" name="Google Shape;459;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60" name="Google Shape;460;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79" name="Google Shape;479;p1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480" name="Google Shape;480;p1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Awesome, thank you for sharing your answers regarding the Canadian flag.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let's breakout into small groups for 5-10 minutes.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Break groups into chats of 2-3 people, dependent on group size to answer the three questions.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virtual, post questions in the chat: </a:t>
            </a:r>
            <a:endParaRPr/>
          </a:p>
          <a:p>
            <a:pPr indent="0" lvl="0" marL="0" rtl="0" algn="l">
              <a:spcBef>
                <a:spcPts val="0"/>
              </a:spcBef>
              <a:spcAft>
                <a:spcPts val="0"/>
              </a:spcAft>
              <a:buNone/>
            </a:pPr>
            <a:r>
              <a:rPr lang="en-US"/>
              <a:t>Where have you seen the Métis flag flying before?   </a:t>
            </a:r>
            <a:endParaRPr/>
          </a:p>
          <a:p>
            <a:pPr indent="0" lvl="0" marL="0" rtl="0" algn="l">
              <a:spcBef>
                <a:spcPts val="0"/>
              </a:spcBef>
              <a:spcAft>
                <a:spcPts val="0"/>
              </a:spcAft>
              <a:buNone/>
            </a:pPr>
            <a:r>
              <a:rPr lang="en-US"/>
              <a:t>Where could it be flown? What impact would that have? </a:t>
            </a:r>
            <a:endParaRPr/>
          </a:p>
          <a:p>
            <a:pPr indent="0" lvl="0" marL="0" rtl="0" algn="l">
              <a:spcBef>
                <a:spcPts val="0"/>
              </a:spcBef>
              <a:spcAft>
                <a:spcPts val="0"/>
              </a:spcAft>
              <a:buNone/>
            </a:pPr>
            <a:r>
              <a:rPr lang="en-US"/>
              <a:t>Why fly the Métis flag in your community?</a:t>
            </a:r>
            <a:endParaRPr/>
          </a:p>
        </p:txBody>
      </p:sp>
      <p:sp>
        <p:nvSpPr>
          <p:cNvPr id="482" name="Google Shape;482;p1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83" name="Google Shape;483;p1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1" name="Google Shape;101;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102" name="Google Shape;102;p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Taanishi (tahn-shee, Michif) </a:t>
            </a:r>
            <a:endParaRPr/>
          </a:p>
          <a:p>
            <a:pPr indent="0" lvl="0" marL="0" rtl="0" algn="l">
              <a:spcBef>
                <a:spcPts val="0"/>
              </a:spcBef>
              <a:spcAft>
                <a:spcPts val="0"/>
              </a:spcAft>
              <a:buNone/>
            </a:pPr>
            <a:r>
              <a:rPr lang="en-US"/>
              <a:t>Tân'si (tahn-sih, Cree) </a:t>
            </a:r>
            <a:endParaRPr/>
          </a:p>
          <a:p>
            <a:pPr indent="0" lvl="0" marL="0" rtl="0" algn="l">
              <a:spcBef>
                <a:spcPts val="0"/>
              </a:spcBef>
              <a:spcAft>
                <a:spcPts val="0"/>
              </a:spcAft>
              <a:buNone/>
            </a:pPr>
            <a:r>
              <a:rPr lang="en-US"/>
              <a:t>Hello and welcome to Flying the Métis Flag, as created by Rupertsland Institute.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a:t>
            </a:r>
            <a:endParaRPr/>
          </a:p>
          <a:p>
            <a:pPr indent="0" lvl="0" marL="0" rtl="0" algn="l">
              <a:spcBef>
                <a:spcPts val="0"/>
              </a:spcBef>
              <a:spcAft>
                <a:spcPts val="0"/>
              </a:spcAft>
              <a:buNone/>
            </a:pPr>
            <a:r>
              <a:rPr lang="en-US"/>
              <a:t>Introduce yourself; your name, where you are from, your relationship to the Métis Nation, and why you care about this topic.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Introduce RLI:</a:t>
            </a:r>
            <a:endParaRPr/>
          </a:p>
          <a:p>
            <a:pPr indent="0" lvl="0" marL="0" rtl="0" algn="l">
              <a:spcBef>
                <a:spcPts val="0"/>
              </a:spcBef>
              <a:spcAft>
                <a:spcPts val="0"/>
              </a:spcAft>
              <a:buNone/>
            </a:pPr>
            <a:r>
              <a:rPr lang="en-US"/>
              <a:t>Rupertsland Institute (first logo) is an affiliate of the Métis Nation of Alberta (second logo). RLI holds the mandate for Métis education, as given by leaders of the Métis Nation and Métis citizens. Rupertsland Centre for Teaching and Learning develops comprehensive foundational knowledge resources, engaging lesson plans, meaningful professional development opportunities and authentic classroom learning tools that speak accurately and meaningfully to topics in Métis education. As well as being mandated to advance Métis education, RLI is guided by leading Métis educators in the Alberta Métis Education Council (third logo). </a:t>
            </a:r>
            <a:endParaRPr/>
          </a:p>
        </p:txBody>
      </p:sp>
      <p:sp>
        <p:nvSpPr>
          <p:cNvPr id="104" name="Google Shape;104;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5" name="Google Shape;105;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00" name="Google Shape;500;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501" name="Google Shape;501;p2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guideline provided by the Métis Nation of Alberta about how to raise the Métis flag in your community. By engaging in this presentation together, you have prepared your community to take up these steps for the actual raising of the flag. </a:t>
            </a:r>
            <a:endParaRPr/>
          </a:p>
        </p:txBody>
      </p:sp>
      <p:sp>
        <p:nvSpPr>
          <p:cNvPr id="503" name="Google Shape;503;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04" name="Google Shape;504;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19" name="Google Shape;519;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520" name="Google Shape;520;p2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Métis Nation Anthem (video and lyrics) - https://albertametis.com/culture/anthem/ </a:t>
            </a:r>
            <a:endParaRPr/>
          </a:p>
          <a:p>
            <a:pPr indent="0" lvl="0" marL="0" rtl="0" algn="l">
              <a:spcBef>
                <a:spcPts val="0"/>
              </a:spcBef>
              <a:spcAft>
                <a:spcPts val="0"/>
              </a:spcAft>
              <a:buNone/>
            </a:pPr>
            <a:r>
              <a:rPr lang="en-US"/>
              <a:t>At this link you can also download an .mp3 copy of the anthem for easy access.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PROUD TO BE MÉTIS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LYRICS BY CLINT BUEHLER</a:t>
            </a:r>
            <a:br>
              <a:rPr lang="en-US"/>
            </a:br>
            <a:r>
              <a:rPr lang="en-US"/>
              <a:t>MUSIC BY DENNIS CHARNEY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forest, on the river, and across the western plain,</a:t>
            </a:r>
            <a:br>
              <a:rPr lang="en-US"/>
            </a:br>
            <a:r>
              <a:rPr lang="en-US"/>
              <a:t>As the white man journeyed westward to the land of the Indian.</a:t>
            </a:r>
            <a:br>
              <a:rPr lang="en-US"/>
            </a:br>
            <a:r>
              <a:rPr lang="en-US"/>
              <a:t>A new race was created, a new nation rose up strong.</a:t>
            </a:r>
            <a:br>
              <a:rPr lang="en-US"/>
            </a:br>
            <a:r>
              <a:rPr lang="en-US"/>
              <a:t>Hardship as its destiny, and its curse to not belong.</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In the land from which they came, in the land they helped to build.</a:t>
            </a:r>
            <a:br>
              <a:rPr lang="en-US"/>
            </a:br>
            <a:r>
              <a:rPr lang="en-US"/>
              <a:t>They found themselves the alien, found their vision unfulfilled.</a:t>
            </a:r>
            <a:br>
              <a:rPr lang="en-US"/>
            </a:br>
            <a:r>
              <a:rPr lang="en-US"/>
              <a:t>And despite their valiant effort to defend what they believe.</a:t>
            </a:r>
            <a:br>
              <a:rPr lang="en-US"/>
            </a:br>
            <a:r>
              <a:rPr lang="en-US"/>
              <a:t>When at last the battle ended, they were only left to grieve.</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[Chorus]</a:t>
            </a:r>
            <a:endParaRPr/>
          </a:p>
          <a:p>
            <a:pPr indent="0" lvl="0" marL="0" rtl="0" algn="l">
              <a:spcBef>
                <a:spcPts val="0"/>
              </a:spcBef>
              <a:spcAft>
                <a:spcPts val="0"/>
              </a:spcAft>
              <a:buNone/>
            </a:pPr>
            <a:r>
              <a:rPr lang="en-US"/>
              <a:t>We are proud to be Métis, watch our Nation rise again.</a:t>
            </a:r>
            <a:br>
              <a:rPr lang="en-US"/>
            </a:br>
            <a:r>
              <a:rPr lang="en-US"/>
              <a:t>Nevermore forgotten people, we’re the true Canadian.</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From across the plain they travelled, from Red River to the Peace.</a:t>
            </a:r>
            <a:br>
              <a:rPr lang="en-US"/>
            </a:br>
            <a:r>
              <a:rPr lang="en-US"/>
              <a:t>Looking for their own homeland that would help them to replace,</a:t>
            </a:r>
            <a:br>
              <a:rPr lang="en-US"/>
            </a:br>
            <a:r>
              <a:rPr lang="en-US"/>
              <a:t>All the land that had been taken, and the dreams that had been dashed.</a:t>
            </a:r>
            <a:br>
              <a:rPr lang="en-US"/>
            </a:br>
            <a:r>
              <a:rPr lang="en-US"/>
              <a:t>Their brave heroes now called traitors, and courageous deeds now passed.</a:t>
            </a:r>
            <a:br>
              <a:rPr lang="en-US"/>
            </a:br>
            <a:r>
              <a:rPr lang="en-US"/>
              <a:t>But their spirit was not broken, and their dreams have never died.</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Their determination strengthened, even while the people cried,</a:t>
            </a:r>
            <a:br>
              <a:rPr lang="en-US"/>
            </a:br>
            <a:r>
              <a:rPr lang="en-US"/>
              <a:t>As they waited for the battle that would end their years of pain,</a:t>
            </a:r>
            <a:br>
              <a:rPr lang="en-US"/>
            </a:br>
            <a:r>
              <a:rPr lang="en-US"/>
              <a:t>And the final bloodless battle, when the Nation rose again.</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[Chorus]</a:t>
            </a:r>
            <a:endParaRPr/>
          </a:p>
          <a:p>
            <a:pPr indent="0" lvl="0" marL="0" rtl="0" algn="l">
              <a:spcBef>
                <a:spcPts val="0"/>
              </a:spcBef>
              <a:spcAft>
                <a:spcPts val="0"/>
              </a:spcAft>
              <a:buNone/>
            </a:pPr>
            <a:r>
              <a:rPr lang="en-US"/>
              <a:t>We are proud to be Métis, watch our Nation rise again.</a:t>
            </a:r>
            <a:br>
              <a:rPr lang="en-US"/>
            </a:br>
            <a:r>
              <a:rPr lang="en-US"/>
              <a:t>Nevermore forgotten people, we’re the true Canadian.</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For this newest generation and the future ones to come,</a:t>
            </a:r>
            <a:br>
              <a:rPr lang="en-US"/>
            </a:br>
            <a:r>
              <a:rPr lang="en-US"/>
              <a:t>With the past to motivate us, it will help to keep us strong.</a:t>
            </a:r>
            <a:br>
              <a:rPr lang="en-US"/>
            </a:br>
            <a:r>
              <a:rPr lang="en-US"/>
              <a:t>As we build the Métis Nation, as we watch it rise again,</a:t>
            </a:r>
            <a:br>
              <a:rPr lang="en-US"/>
            </a:br>
            <a:r>
              <a:rPr lang="en-US"/>
              <a:t>Our past loss is motivation, to inspire our future gain.</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[Chorus]</a:t>
            </a:r>
            <a:endParaRPr/>
          </a:p>
          <a:p>
            <a:pPr indent="0" lvl="0" marL="0" rtl="0" algn="l">
              <a:spcBef>
                <a:spcPts val="0"/>
              </a:spcBef>
              <a:spcAft>
                <a:spcPts val="0"/>
              </a:spcAft>
              <a:buNone/>
            </a:pPr>
            <a:r>
              <a:rPr lang="en-US"/>
              <a:t>We are proud to be Métis, watch our Nation rise again.</a:t>
            </a:r>
            <a:br>
              <a:rPr lang="en-US"/>
            </a:br>
            <a:r>
              <a:rPr lang="en-US"/>
              <a:t>Nevermore forgotten people, we’re the true Canadian.</a:t>
            </a:r>
            <a:br>
              <a:rPr lang="en-US"/>
            </a:br>
            <a:r>
              <a:rPr lang="en-US"/>
              <a:t>We are proud to be Métis, watch our Nation rise again.</a:t>
            </a:r>
            <a:br>
              <a:rPr lang="en-US"/>
            </a:br>
            <a:r>
              <a:rPr lang="en-US"/>
              <a:t>Nevermore forgotten people, we’re the true Canadian.</a:t>
            </a:r>
            <a:endParaRPr/>
          </a:p>
        </p:txBody>
      </p:sp>
      <p:sp>
        <p:nvSpPr>
          <p:cNvPr id="522" name="Google Shape;522;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23" name="Google Shape;523;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94" name="Google Shape;594;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595" name="Google Shape;595;p2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RLI has a variety of resources available to extend the reflection after the Flag has been raised. Access the many different activities, games, lesson plans and more to continue learning about the Métis Nation in your classroom.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RECC Room link:</a:t>
            </a:r>
            <a:endParaRPr/>
          </a:p>
          <a:p>
            <a:pPr indent="0" lvl="0" marL="0" rtl="0" algn="l">
              <a:spcBef>
                <a:spcPts val="0"/>
              </a:spcBef>
              <a:spcAft>
                <a:spcPts val="0"/>
              </a:spcAft>
              <a:buNone/>
            </a:pPr>
            <a:r>
              <a:rPr lang="en-US"/>
              <a:t>https://rli.connectedcommunity.org/home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RLI Website: </a:t>
            </a:r>
            <a:endParaRPr/>
          </a:p>
          <a:p>
            <a:pPr indent="0" lvl="0" marL="0" rtl="0" algn="l">
              <a:spcBef>
                <a:spcPts val="0"/>
              </a:spcBef>
              <a:spcAft>
                <a:spcPts val="0"/>
              </a:spcAft>
              <a:buNone/>
            </a:pPr>
            <a:r>
              <a:rPr lang="en-US"/>
              <a:t>https://www.rupertsland.org/teaching-learning/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WORKSHEET:</a:t>
            </a:r>
            <a:endParaRPr/>
          </a:p>
          <a:p>
            <a:pPr indent="0" lvl="0" marL="0" rtl="0" algn="l">
              <a:spcBef>
                <a:spcPts val="0"/>
              </a:spcBef>
              <a:spcAft>
                <a:spcPts val="0"/>
              </a:spcAft>
              <a:buNone/>
            </a:pPr>
            <a:r>
              <a:rPr lang="en-US"/>
              <a:t>Flying the Métis Flag printable (NEW) https://docs.google.com/document/d/12GhhR78GNmF4QXoz8mlStiOWwDNXZ0Q1gewI00T1uSs/edit?usp=sharing </a:t>
            </a:r>
            <a:endParaRPr/>
          </a:p>
        </p:txBody>
      </p:sp>
      <p:sp>
        <p:nvSpPr>
          <p:cNvPr id="597" name="Google Shape;597;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98" name="Google Shape;598;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15" name="Google Shape;615;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616" name="Google Shape;616;p2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November 2021, Rupertsland Institute was proud to publish the Métis Foundational Knowledge Themes. </a:t>
            </a:r>
            <a:endParaRPr/>
          </a:p>
          <a:p>
            <a:pPr indent="0" lvl="0" marL="0" rtl="0" algn="l">
              <a:spcBef>
                <a:spcPts val="0"/>
              </a:spcBef>
              <a:spcAft>
                <a:spcPts val="0"/>
              </a:spcAft>
              <a:buNone/>
            </a:pPr>
            <a:r>
              <a:rPr lang="en-US"/>
              <a:t>Métis educators, Nation leaders, and cultural experts collectively agreed on five themes to support educators as they develop their foundational knowledge about the Métis in Alberta.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theme shares information about Métis history, identity, and life in Alberta. Métis voices are authentically shared through the themes, woven together with academic research to best share our Métis story in Alberta.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learning resources are available FREE online at rupertsland.org, under the 'Empowering Educators' tab on the K-12 webpage.</a:t>
            </a:r>
            <a:endParaRPr/>
          </a:p>
          <a:p>
            <a:pPr indent="0" lvl="0" marL="0" rtl="0" algn="l">
              <a:spcBef>
                <a:spcPts val="0"/>
              </a:spcBef>
              <a:spcAft>
                <a:spcPts val="0"/>
              </a:spcAft>
              <a:buNone/>
            </a:pPr>
            <a:r>
              <a:rPr lang="en-US"/>
              <a:t>Link: https://www.rupertsland.org/teaching-learning/empowering-educators/</a:t>
            </a:r>
            <a:endParaRPr/>
          </a:p>
        </p:txBody>
      </p:sp>
      <p:sp>
        <p:nvSpPr>
          <p:cNvPr id="618" name="Google Shape;618;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19" name="Google Shape;619;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38" name="Google Shape;638;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639" name="Google Shape;639;p2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Métis Foundational Knowledge Moodle Course is based on the Foundational Knowledge Themes. It is our vision that by completing this FREE, ASYNCHRONOUS course, educators will be a part of transforming education in Alberta to include an understanding of Métis foundational knowledge, Métis content and Métis resources that ALL learners and educators can access in an authentic, purposeful 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Please let the team know if you are interested in joining a monthly cohort through the form on the 'Empowering Educators' tab on the K-12 webpage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LINK FOR CHAT: https://forms.gle/j4FsTMYqdksShV8D9 </a:t>
            </a:r>
            <a:endParaRPr/>
          </a:p>
        </p:txBody>
      </p:sp>
      <p:sp>
        <p:nvSpPr>
          <p:cNvPr id="641" name="Google Shape;641;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42" name="Google Shape;642;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57" name="Google Shape;657;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658" name="Google Shape;658;p2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RLI is always presenting more resources, be sure to stay connected to learn more!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Follow RCTL on Facebook, Instagram, Twitter and YouTube to keep updated on the latest events and resources that are always being released!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Feel free to reach out for any kind of questions or support anytime: education@rupertsland.org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Links from presentation are available here: https://docs.google.com/document/d/13Do38soN7GqG2Zt22GtIpTjPQU6gnMYGDFjBGL8N25s/edit?usp=sharing</a:t>
            </a:r>
            <a:endParaRPr/>
          </a:p>
        </p:txBody>
      </p:sp>
      <p:sp>
        <p:nvSpPr>
          <p:cNvPr id="660" name="Google Shape;660;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61" name="Google Shape;661;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4" name="Google Shape;124;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125" name="Google Shape;125;p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USE THIS SLIDE IF MÉTIS KNOWLEDGE KEEPER/ELDER IS AVAILABLE TO PRAY </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PRESENTER: </a:t>
            </a:r>
            <a:endParaRPr/>
          </a:p>
          <a:p>
            <a:pPr indent="0" lvl="0" marL="0" rtl="0" algn="l">
              <a:spcBef>
                <a:spcPts val="0"/>
              </a:spcBef>
              <a:spcAft>
                <a:spcPts val="0"/>
              </a:spcAft>
              <a:buNone/>
            </a:pPr>
            <a:r>
              <a:rPr lang="en-US"/>
              <a:t>The Métis Nation of Alberta recommends that you invite a Métis knowledge keeper or Elder to open the gathering in prayer if possible. At this time, introduce them and allow them to lead the prayer. As an alternative option, beginning in a good way can also include setting a collective intention. Guidance for this can be found in the notes below.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MICHIF:</a:t>
            </a:r>
            <a:endParaRPr/>
          </a:p>
          <a:p>
            <a:pPr indent="0" lvl="0" marL="0" rtl="0" algn="l">
              <a:spcBef>
                <a:spcPts val="0"/>
              </a:spcBef>
              <a:spcAft>
                <a:spcPts val="0"/>
              </a:spcAft>
              <a:buNone/>
            </a:pPr>
            <a:r>
              <a:rPr lang="en-US"/>
              <a:t>tawâw [say: ta-wahw]</a:t>
            </a:r>
            <a:endParaRPr/>
          </a:p>
          <a:p>
            <a:pPr indent="0" lvl="0" marL="0" rtl="0" algn="l">
              <a:spcBef>
                <a:spcPts val="0"/>
              </a:spcBef>
              <a:spcAft>
                <a:spcPts val="0"/>
              </a:spcAft>
              <a:buNone/>
            </a:pPr>
            <a:r>
              <a:rPr lang="en-US"/>
              <a:t>miyoonakishkatoohk [say: mih-yoo-na-gish-ga-toohk]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would like to begin our presentation today in a good way. The Métis Nation of Alberta recommends that we invite a Métis knowledge keeper or Elder to open the gathering in prayer if possible.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introduce an Elder or Knowledge Keeper:</a:t>
            </a:r>
            <a:endParaRPr/>
          </a:p>
          <a:p>
            <a:pPr indent="0" lvl="0" marL="0" rtl="0" algn="l">
              <a:spcBef>
                <a:spcPts val="0"/>
              </a:spcBef>
              <a:spcAft>
                <a:spcPts val="0"/>
              </a:spcAft>
              <a:buNone/>
            </a:pPr>
            <a:r>
              <a:rPr lang="en-US"/>
              <a:t>Let us welcome __________. </a:t>
            </a:r>
            <a:endParaRPr/>
          </a:p>
          <a:p>
            <a:pPr indent="0" lvl="0" marL="0" rtl="0" algn="l">
              <a:spcBef>
                <a:spcPts val="0"/>
              </a:spcBef>
              <a:spcAft>
                <a:spcPts val="0"/>
              </a:spcAft>
              <a:buNone/>
            </a:pPr>
            <a:r>
              <a:rPr lang="en-US"/>
              <a:t>They are a Métis [knowledge keeper or elder] who has kindly agreed to join us and open our gathering today in prayer. Thank you, maarsii (mar-see) for leading 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Allow Métis knowledge keeper or elder to speak.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ALTERNATIVE OPTION - COLLECTIVE INTENTION</a:t>
            </a:r>
            <a:endParaRPr/>
          </a:p>
          <a:p>
            <a:pPr indent="0" lvl="0" marL="0" rtl="0" algn="l">
              <a:spcBef>
                <a:spcPts val="0"/>
              </a:spcBef>
              <a:spcAft>
                <a:spcPts val="0"/>
              </a:spcAft>
              <a:buNone/>
            </a:pPr>
            <a:r>
              <a:rPr lang="en-US"/>
              <a:t>PRESENTER: Please edit this prior to presenting to best suit your dedication for experiencing this presentation.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Today we would like to begin by setting a collective intention together. We would like to work together to build positive relationships between our school/community and the Indigenous communities that we are connected to. Together we are here to open our hearts and minds to hear from the Métis Nation about their true history and story.</a:t>
            </a:r>
            <a:endParaRPr/>
          </a:p>
        </p:txBody>
      </p:sp>
      <p:sp>
        <p:nvSpPr>
          <p:cNvPr id="127" name="Google Shape;127;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8" name="Google Shape;128;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9" name="Google Shape;139;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140" name="Google Shape;140;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LINK TO PRAYER:</a:t>
            </a:r>
            <a:endParaRPr/>
          </a:p>
          <a:p>
            <a:pPr indent="0" lvl="0" marL="0" rtl="0" algn="l">
              <a:spcBef>
                <a:spcPts val="0"/>
              </a:spcBef>
              <a:spcAft>
                <a:spcPts val="0"/>
              </a:spcAft>
              <a:buNone/>
            </a:pPr>
            <a:r>
              <a:rPr lang="en-US"/>
              <a:t>https://drive.google.com/file/d/1ML6jvu5ulrozVzWEMHTs1PFw-RWlKnso/view?usp=sharing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USE THIS SLIDE IF MÉTIS KNOWLEDGE KEEPER/ELDER IS NOT AVAILABLE TO PRAY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a:t>
            </a:r>
            <a:endParaRPr/>
          </a:p>
          <a:p>
            <a:pPr indent="0" lvl="0" marL="0" rtl="0" algn="l">
              <a:spcBef>
                <a:spcPts val="0"/>
              </a:spcBef>
              <a:spcAft>
                <a:spcPts val="0"/>
              </a:spcAft>
              <a:buNone/>
            </a:pPr>
            <a:r>
              <a:rPr lang="en-US"/>
              <a:t>The Métis Nation of Alberta recommends that you invite a Métis knowledge keeper or Elder to open the gathering in prayer if possible. If a Métis Knowledge Keeper or Elder is not available, open the session in prayer led by a member in your community, by joining with the prayer provided by Métis Knowledge Keeper Norma Spicer (click on the blue speaker icon),  </a:t>
            </a:r>
            <a:endParaRPr/>
          </a:p>
          <a:p>
            <a:pPr indent="0" lvl="0" marL="0" rtl="0" algn="l">
              <a:spcBef>
                <a:spcPts val="0"/>
              </a:spcBef>
              <a:spcAft>
                <a:spcPts val="0"/>
              </a:spcAft>
              <a:buNone/>
            </a:pPr>
            <a:r>
              <a:rPr lang="en-US"/>
              <a:t>or by setting a collective intention to work together to share truth and foster reconciliation in your community relationships.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MICHIF:</a:t>
            </a:r>
            <a:endParaRPr/>
          </a:p>
          <a:p>
            <a:pPr indent="0" lvl="0" marL="0" rtl="0" algn="l">
              <a:spcBef>
                <a:spcPts val="0"/>
              </a:spcBef>
              <a:spcAft>
                <a:spcPts val="0"/>
              </a:spcAft>
              <a:buNone/>
            </a:pPr>
            <a:r>
              <a:rPr lang="en-US"/>
              <a:t>tawâw [say: ta-wahw]</a:t>
            </a:r>
            <a:endParaRPr/>
          </a:p>
          <a:p>
            <a:pPr indent="0" lvl="0" marL="0" rtl="0" algn="l">
              <a:spcBef>
                <a:spcPts val="0"/>
              </a:spcBef>
              <a:spcAft>
                <a:spcPts val="0"/>
              </a:spcAft>
              <a:buNone/>
            </a:pPr>
            <a:r>
              <a:rPr lang="en-US"/>
              <a:t>miyoonakishkatoohk [say: mih-yoo-na-gish-ga-toohk]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would like to begin our presentation today in a good way. The Métis Nation of Alberta recommends that we invite a Métis knowledge keeper or Elder to open the gathering in prayer if possible.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introduce Norma Spicer:</a:t>
            </a:r>
            <a:endParaRPr/>
          </a:p>
          <a:p>
            <a:pPr indent="0" lvl="0" marL="0" rtl="0" algn="l">
              <a:spcBef>
                <a:spcPts val="0"/>
              </a:spcBef>
              <a:spcAft>
                <a:spcPts val="0"/>
              </a:spcAft>
              <a:buNone/>
            </a:pPr>
            <a:r>
              <a:rPr lang="en-US"/>
              <a:t>Let us take a moment to join in prayer as led in a recording by Métis Knowledge Keeper Norma Spicer. </a:t>
            </a:r>
            <a:endParaRPr/>
          </a:p>
        </p:txBody>
      </p:sp>
      <p:sp>
        <p:nvSpPr>
          <p:cNvPr id="142" name="Google Shape;142;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3" name="Google Shape;143;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7" name="Google Shape;157;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158" name="Google Shape;158;p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gathering online, these housekeeping instructions will guide your time together. Feel free to skip this slide or share alternate instructions about how people should engage with the presentation that better suit your situation.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online, let folks know that they are welcome to write notes or questions in the chat, and that there will be opportunities to engage with questions throughout the presentation.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Point out the SYMBOLS TO WATCH FOR - these will signal a response required from learners</a:t>
            </a:r>
            <a:endParaRPr/>
          </a:p>
        </p:txBody>
      </p:sp>
      <p:sp>
        <p:nvSpPr>
          <p:cNvPr id="160" name="Google Shape;160;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1" name="Google Shape;161;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3" name="Google Shape;193;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194" name="Google Shape;194;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key part of beginning in a good way include acknowledging the lands and Nations that we are connected to.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PRESENTER: Today I am joining from Métis Nation of Alberta Region [?] and Treaty territory [?].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Rupertsland Institute acknowledges Treaty 4, 6, 7, 8 and 10 territories within Alberta and the traditional Métis Homeland. We acknowledge the many First Nations, Métis and Inuit whose footsteps have marked these lands for generations, including the many places that you are joining from.  We are grateful for the traditional Knowledge Holders and Elders who are still with us today and those who have gone before us. </a:t>
            </a:r>
            <a:endParaRPr/>
          </a:p>
          <a:p>
            <a:pPr indent="0" lvl="0" marL="0" rtl="0" algn="l">
              <a:spcBef>
                <a:spcPts val="0"/>
              </a:spcBef>
              <a:spcAft>
                <a:spcPts val="0"/>
              </a:spcAft>
              <a:buNone/>
            </a:pPr>
            <a:r>
              <a:rPr lang="en-US"/>
              <a:t>The Métis Nation are an Indigenous people. They were born as a people and developed as a Nation along the fur trade routes that wove the three prairie provinces—Manitoba, Saskatchewan, and Alberta—together with parts of Ontario, British Columbia, the Northwest Territories, and the Northern United States. This is the Métis Nation Homeland. They are Otipemisiwak—the free people, the people who own, govern, and care for themselves.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recognize the land as an act of reconciliation and gratitude to those whose territory we reside on or are visiting.  </a:t>
            </a:r>
            <a:endParaRPr/>
          </a:p>
        </p:txBody>
      </p:sp>
      <p:sp>
        <p:nvSpPr>
          <p:cNvPr id="196" name="Google Shape;196;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7" name="Google Shape;197;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9" name="Google Shape;209;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210" name="Google Shape;210;p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Today we will learn about the Métis Nation and the Métis flag. We will reflect together about the importance of raising the Métis flag, and then together we will raise the Métis flag for our community.</a:t>
            </a:r>
            <a:endParaRPr/>
          </a:p>
        </p:txBody>
      </p:sp>
      <p:sp>
        <p:nvSpPr>
          <p:cNvPr id="212" name="Google Shape;212;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3" name="Google Shape;213;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5" name="Google Shape;235;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236" name="Google Shape;236;p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national definition of Métis, as established by the Métis Nation across the Homeland.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Métis does not simply mean 'mixed blood.'  Unfortunately, many people were wrongly taught that, if someone doesn’t have enough First Nations blood to be on the Indian Registry, that person must be Métis. This is just one misinformed teaching about Métis identity.</a:t>
            </a:r>
            <a:endParaRPr/>
          </a:p>
          <a:p>
            <a:pPr indent="0" lvl="0" marL="0" rtl="0" algn="l">
              <a:spcBef>
                <a:spcPts val="0"/>
              </a:spcBef>
              <a:spcAft>
                <a:spcPts val="0"/>
              </a:spcAft>
              <a:buNone/>
            </a:pPr>
            <a:r>
              <a:rPr lang="en-US"/>
              <a:t>Métis citizens define themselves as “a person who self-identifies as Metis, is distinct from other Aboriginal peoples, is of historic Metis Nation ancestry, and is accepted by the Metis Nation.”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watch this video together to reflect on how these Métis leaders describe the Métis Nation. Do all Métis think and look the same? This will be important when we look at stories around the meaning behind the Métis flag.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WORKSHEET - </a:t>
            </a:r>
            <a:endParaRPr/>
          </a:p>
          <a:p>
            <a:pPr indent="0" lvl="0" marL="0" rtl="0" algn="l">
              <a:spcBef>
                <a:spcPts val="0"/>
              </a:spcBef>
              <a:spcAft>
                <a:spcPts val="0"/>
              </a:spcAft>
              <a:buNone/>
            </a:pPr>
            <a:r>
              <a:rPr lang="en-US"/>
              <a:t>There are 3 levels of worksheet you can access for the learners you're engaging with, please fill one out as we watch this video. </a:t>
            </a:r>
            <a:endParaRPr/>
          </a:p>
          <a:p>
            <a:pPr indent="0" lvl="0" marL="0" rtl="0" algn="l">
              <a:spcBef>
                <a:spcPts val="0"/>
              </a:spcBef>
              <a:spcAft>
                <a:spcPts val="0"/>
              </a:spcAft>
              <a:buNone/>
            </a:pPr>
            <a:r>
              <a:rPr lang="en-US"/>
              <a:t>LINK: https://drive.google.com/drive/folders/1YnZC2PeZuxRT2OrZszdw5JRKbeOZQcu-?usp=sharing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Who are the Métis video: https://www.youtube.com/watch?v=YvulIRnPE3Y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ANSWER:</a:t>
            </a:r>
            <a:endParaRPr/>
          </a:p>
          <a:p>
            <a:pPr indent="0" lvl="0" marL="0" rtl="0" algn="l">
              <a:spcBef>
                <a:spcPts val="0"/>
              </a:spcBef>
              <a:spcAft>
                <a:spcPts val="0"/>
              </a:spcAft>
              <a:buNone/>
            </a:pPr>
            <a:r>
              <a:rPr lang="en-US"/>
              <a:t>FAMILY</a:t>
            </a:r>
            <a:endParaRPr/>
          </a:p>
        </p:txBody>
      </p:sp>
      <p:sp>
        <p:nvSpPr>
          <p:cNvPr id="238" name="Google Shape;238;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9" name="Google Shape;239;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8" name="Google Shape;258;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02.05.2022</a:t>
            </a:r>
            <a:endParaRPr b="0" i="0" sz="1200" u="none" cap="none" strike="noStrike">
              <a:solidFill>
                <a:schemeClr val="dk1"/>
              </a:solidFill>
              <a:latin typeface="Calibri"/>
              <a:ea typeface="Calibri"/>
              <a:cs typeface="Calibri"/>
              <a:sym typeface="Calibri"/>
            </a:endParaRPr>
          </a:p>
        </p:txBody>
      </p:sp>
      <p:sp>
        <p:nvSpPr>
          <p:cNvPr id="259" name="Google Shape;259;p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Break down this word ethnogenesis: </a:t>
            </a:r>
            <a:endParaRPr/>
          </a:p>
          <a:p>
            <a:pPr indent="0" lvl="0" marL="0" rtl="0" algn="l">
              <a:spcBef>
                <a:spcPts val="0"/>
              </a:spcBef>
              <a:spcAft>
                <a:spcPts val="0"/>
              </a:spcAft>
              <a:buNone/>
            </a:pPr>
            <a:r>
              <a:rPr lang="en-US"/>
              <a:t>ethno - ethnicity</a:t>
            </a:r>
            <a:endParaRPr/>
          </a:p>
          <a:p>
            <a:pPr indent="0" lvl="0" marL="0" rtl="0" algn="l">
              <a:spcBef>
                <a:spcPts val="0"/>
              </a:spcBef>
              <a:spcAft>
                <a:spcPts val="0"/>
              </a:spcAft>
              <a:buNone/>
            </a:pPr>
            <a:r>
              <a:rPr lang="en-US"/>
              <a:t>genesis - beginnings </a:t>
            </a:r>
            <a:endParaRPr/>
          </a:p>
          <a:p>
            <a:pPr indent="0" lvl="0" marL="0" rtl="0" algn="l">
              <a:spcBef>
                <a:spcPts val="0"/>
              </a:spcBef>
              <a:spcAft>
                <a:spcPts val="0"/>
              </a:spcAft>
              <a:buNone/>
            </a:pPr>
            <a:r>
              <a:rPr lang="en-US"/>
              <a:t>As just explored, Métis are not a mixed half-and-half people... They are a whole, distinct people who have multiple ancestors. They have their own distinct culture and language.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Read this quote from Homeland History: Métis Foundational Knowledge Theme:</a:t>
            </a:r>
            <a:endParaRPr/>
          </a:p>
          <a:p>
            <a:pPr indent="0" lvl="0" marL="0" rtl="0" algn="l">
              <a:spcBef>
                <a:spcPts val="0"/>
              </a:spcBef>
              <a:spcAft>
                <a:spcPts val="0"/>
              </a:spcAft>
              <a:buNone/>
            </a:pPr>
            <a:r>
              <a:rPr lang="en-US"/>
              <a:t>“Through the process called “ethnogenesis,” the generations of children of First Nations people and Euro-Canadian people developed a distinct culture, language, and way of being. By the late 1700s, these families established Métis communities, with their own values, culture, traditions, languages, governance, and worldviews. By the early 1800s, these communities formed their distinct nationhood, becoming the Métis Nation, an Indigenous people who knew the land and governed themselves.” </a:t>
            </a:r>
            <a:endParaRPr/>
          </a:p>
          <a:p>
            <a:pPr indent="0" lvl="0" marL="0" rtl="0" algn="l">
              <a:spcBef>
                <a:spcPts val="0"/>
              </a:spcBef>
              <a:spcAft>
                <a:spcPts val="0"/>
              </a:spcAft>
              <a:buNone/>
            </a:pPr>
            <a:r>
              <a:rPr lang="en-US"/>
              <a:t>Homeland History: Métis Foundational Knowledge Themes, Rupertsland Institute, November 15, 2021.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Answer: Métis Nation </a:t>
            </a:r>
            <a:endParaRPr/>
          </a:p>
        </p:txBody>
      </p:sp>
      <p:sp>
        <p:nvSpPr>
          <p:cNvPr id="261" name="Google Shape;261;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2" name="Google Shape;262;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3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3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3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3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3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8"/>
          <p:cNvSpPr/>
          <p:nvPr>
            <p:ph idx="2" type="pic"/>
          </p:nvPr>
        </p:nvSpPr>
        <p:spPr>
          <a:xfrm>
            <a:off x="1792288" y="612775"/>
            <a:ext cx="5486400" cy="4114800"/>
          </a:xfrm>
          <a:prstGeom prst="rect">
            <a:avLst/>
          </a:prstGeom>
          <a:noFill/>
          <a:ln>
            <a:noFill/>
          </a:ln>
        </p:spPr>
      </p:sp>
      <p:sp>
        <p:nvSpPr>
          <p:cNvPr id="68" name="Google Shape;68;p3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3.jpg"/><Relationship Id="rId4"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36.png"/><Relationship Id="rId6"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2.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4.jpg"/><Relationship Id="rId4" Type="http://schemas.openxmlformats.org/officeDocument/2006/relationships/image" Target="../media/image5.png"/><Relationship Id="rId5" Type="http://schemas.openxmlformats.org/officeDocument/2006/relationships/image" Target="../media/image42.png"/><Relationship Id="rId6"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3.jpg"/><Relationship Id="rId4" Type="http://schemas.openxmlformats.org/officeDocument/2006/relationships/image" Target="../media/image5.png"/><Relationship Id="rId5"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1.png"/><Relationship Id="rId4" Type="http://schemas.openxmlformats.org/officeDocument/2006/relationships/image" Target="../media/image5.png"/><Relationship Id="rId5"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17.jpg"/><Relationship Id="rId6" Type="http://schemas.openxmlformats.org/officeDocument/2006/relationships/image" Target="../media/image15.png"/><Relationship Id="rId7" Type="http://schemas.openxmlformats.org/officeDocument/2006/relationships/image" Target="../media/image1.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19.png"/><Relationship Id="rId5"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albertametis.com/culture/anthem/" TargetMode="External"/><Relationship Id="rId4"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55.png"/><Relationship Id="rId7"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1.png"/><Relationship Id="rId4" Type="http://schemas.openxmlformats.org/officeDocument/2006/relationships/image" Target="../media/image5.png"/><Relationship Id="rId5" Type="http://schemas.openxmlformats.org/officeDocument/2006/relationships/image" Target="../media/image62.jpg"/><Relationship Id="rId6"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png"/><Relationship Id="rId4" Type="http://schemas.openxmlformats.org/officeDocument/2006/relationships/image" Target="../media/image5.png"/><Relationship Id="rId11" Type="http://schemas.openxmlformats.org/officeDocument/2006/relationships/image" Target="../media/image75.png"/><Relationship Id="rId10" Type="http://schemas.openxmlformats.org/officeDocument/2006/relationships/image" Target="../media/image78.png"/><Relationship Id="rId9" Type="http://schemas.openxmlformats.org/officeDocument/2006/relationships/image" Target="../media/image57.png"/><Relationship Id="rId5" Type="http://schemas.openxmlformats.org/officeDocument/2006/relationships/image" Target="../media/image76.png"/><Relationship Id="rId6" Type="http://schemas.openxmlformats.org/officeDocument/2006/relationships/image" Target="../media/image74.png"/><Relationship Id="rId7" Type="http://schemas.openxmlformats.org/officeDocument/2006/relationships/image" Target="../media/image77.png"/><Relationship Id="rId8"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76.png"/><Relationship Id="rId6" Type="http://schemas.openxmlformats.org/officeDocument/2006/relationships/image" Target="../media/image68.png"/></Relationships>
</file>

<file path=ppt/slides/_rels/slide28.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7.jpg"/><Relationship Id="rId13" Type="http://schemas.openxmlformats.org/officeDocument/2006/relationships/image" Target="../media/image5.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0.png"/><Relationship Id="rId5" Type="http://schemas.openxmlformats.org/officeDocument/2006/relationships/image" Target="../media/image70.png"/><Relationship Id="rId6" Type="http://schemas.openxmlformats.org/officeDocument/2006/relationships/image" Target="../media/image82.png"/><Relationship Id="rId7" Type="http://schemas.openxmlformats.org/officeDocument/2006/relationships/image" Target="../media/image79.png"/><Relationship Id="rId8"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5.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5.jpg"/><Relationship Id="rId4" Type="http://schemas.openxmlformats.org/officeDocument/2006/relationships/image" Target="../media/image5.png"/><Relationship Id="rId5" Type="http://schemas.openxmlformats.org/officeDocument/2006/relationships/hyperlink" Target="https://www.canva.com/design/DAE-jg4cPCc/5-YuCDJOj8MwekODuU54JA/watch?utm_content=DAE-jg4cPCc&amp;utm_campaign=designshare&amp;utm_medium=link&amp;utm_source=publishsharelink" TargetMode="External"/><Relationship Id="rId6" Type="http://schemas.openxmlformats.org/officeDocument/2006/relationships/image" Target="../media/image26.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5.png"/><Relationship Id="rId11" Type="http://schemas.openxmlformats.org/officeDocument/2006/relationships/image" Target="../media/image30.png"/><Relationship Id="rId10" Type="http://schemas.openxmlformats.org/officeDocument/2006/relationships/image" Target="../media/image23.png"/><Relationship Id="rId12" Type="http://schemas.openxmlformats.org/officeDocument/2006/relationships/image" Target="../media/image16.png"/><Relationship Id="rId9" Type="http://schemas.openxmlformats.org/officeDocument/2006/relationships/image" Target="../media/image27.png"/><Relationship Id="rId5" Type="http://schemas.openxmlformats.org/officeDocument/2006/relationships/image" Target="../media/image2.png"/><Relationship Id="rId6" Type="http://schemas.openxmlformats.org/officeDocument/2006/relationships/image" Target="../media/image24.png"/><Relationship Id="rId7" Type="http://schemas.openxmlformats.org/officeDocument/2006/relationships/image" Target="../media/image37.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5.png"/><Relationship Id="rId5" Type="http://schemas.openxmlformats.org/officeDocument/2006/relationships/image" Target="../media/image27.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32.png"/><Relationship Id="rId5" Type="http://schemas.openxmlformats.org/officeDocument/2006/relationships/image" Target="../media/image18.png"/><Relationship Id="rId6" Type="http://schemas.openxmlformats.org/officeDocument/2006/relationships/image" Target="../media/image45.png"/><Relationship Id="rId7"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19.png"/><Relationship Id="rId5" Type="http://schemas.openxmlformats.org/officeDocument/2006/relationships/image" Target="../media/image5.png"/><Relationship Id="rId6" Type="http://schemas.openxmlformats.org/officeDocument/2006/relationships/image" Target="../media/image34.png"/><Relationship Id="rId7" Type="http://schemas.openxmlformats.org/officeDocument/2006/relationships/image" Target="../media/image38.png"/><Relationship Id="rId8"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4.jpg"/><Relationship Id="rId4"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p:nvPr/>
        </p:nvSpPr>
        <p:spPr>
          <a:xfrm>
            <a:off x="1835365" y="9227377"/>
            <a:ext cx="14617271" cy="1059623"/>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
          <p:cNvPicPr preferRelativeResize="0"/>
          <p:nvPr/>
        </p:nvPicPr>
        <p:blipFill rotWithShape="1">
          <a:blip r:embed="rId3">
            <a:alphaModFix/>
          </a:blip>
          <a:srcRect b="0" l="0" r="0" t="0"/>
          <a:stretch/>
        </p:blipFill>
        <p:spPr>
          <a:xfrm>
            <a:off x="5631671" y="9357464"/>
            <a:ext cx="795915" cy="780992"/>
          </a:xfrm>
          <a:prstGeom prst="rect">
            <a:avLst/>
          </a:prstGeom>
          <a:noFill/>
          <a:ln>
            <a:noFill/>
          </a:ln>
        </p:spPr>
      </p:pic>
      <p:pic>
        <p:nvPicPr>
          <p:cNvPr id="94" name="Google Shape;94;p1"/>
          <p:cNvPicPr preferRelativeResize="0"/>
          <p:nvPr/>
        </p:nvPicPr>
        <p:blipFill rotWithShape="1">
          <a:blip r:embed="rId3">
            <a:alphaModFix/>
          </a:blip>
          <a:srcRect b="0" l="0" r="0" t="0"/>
          <a:stretch/>
        </p:blipFill>
        <p:spPr>
          <a:xfrm>
            <a:off x="11734800" y="9357464"/>
            <a:ext cx="795915" cy="780992"/>
          </a:xfrm>
          <a:prstGeom prst="rect">
            <a:avLst/>
          </a:prstGeom>
          <a:noFill/>
          <a:ln>
            <a:noFill/>
          </a:ln>
        </p:spPr>
      </p:pic>
      <p:sp>
        <p:nvSpPr>
          <p:cNvPr id="95" name="Google Shape;95;p1"/>
          <p:cNvSpPr txBox="1"/>
          <p:nvPr/>
        </p:nvSpPr>
        <p:spPr>
          <a:xfrm>
            <a:off x="1835365" y="3168990"/>
            <a:ext cx="14617200" cy="5868300"/>
          </a:xfrm>
          <a:prstGeom prst="rect">
            <a:avLst/>
          </a:prstGeom>
          <a:noFill/>
          <a:ln>
            <a:noFill/>
          </a:ln>
        </p:spPr>
        <p:txBody>
          <a:bodyPr anchorCtr="0" anchor="t" bIns="0" lIns="0" spcFirstLastPara="1" rIns="0" wrap="square" tIns="0">
            <a:spAutoFit/>
          </a:bodyPr>
          <a:lstStyle/>
          <a:p>
            <a:pPr indent="0" lvl="0" marL="0" marR="0" rtl="0" algn="l">
              <a:lnSpc>
                <a:spcPct val="125021"/>
              </a:lnSpc>
              <a:spcBef>
                <a:spcPts val="0"/>
              </a:spcBef>
              <a:spcAft>
                <a:spcPts val="0"/>
              </a:spcAft>
              <a:buNone/>
            </a:pPr>
            <a:r>
              <a:rPr b="0" i="0" lang="en-US" sz="1929" u="none" cap="none" strike="noStrike">
                <a:solidFill>
                  <a:srgbClr val="000000"/>
                </a:solidFill>
                <a:latin typeface="Arial"/>
                <a:ea typeface="Arial"/>
                <a:cs typeface="Arial"/>
                <a:sym typeface="Arial"/>
              </a:rPr>
              <a:t>Welcome Educators! </a:t>
            </a:r>
            <a:endParaRPr sz="1000"/>
          </a:p>
          <a:p>
            <a:pPr indent="0" lvl="0" marL="0" marR="0" rtl="0" algn="l">
              <a:lnSpc>
                <a:spcPct val="125021"/>
              </a:lnSpc>
              <a:spcBef>
                <a:spcPts val="0"/>
              </a:spcBef>
              <a:spcAft>
                <a:spcPts val="0"/>
              </a:spcAft>
              <a:buNone/>
            </a:pPr>
            <a:r>
              <a:rPr b="0" i="0" lang="en-US" sz="1929" u="none" cap="none" strike="noStrike">
                <a:solidFill>
                  <a:srgbClr val="000000"/>
                </a:solidFill>
                <a:latin typeface="Arial"/>
                <a:ea typeface="Arial"/>
                <a:cs typeface="Arial"/>
                <a:sym typeface="Arial"/>
              </a:rPr>
              <a:t>Thank you for joining in advancing Métis education by raising the Métis Flag in your school. Raising the Métis flag in your educational community is a critical part of supporting all learners in their understanding about their histories and the complex relationships in their community. </a:t>
            </a:r>
            <a:endParaRPr sz="1000"/>
          </a:p>
          <a:p>
            <a:pPr indent="0" lvl="0" marL="0" marR="0" rtl="0" algn="l">
              <a:lnSpc>
                <a:spcPct val="125021"/>
              </a:lnSpc>
              <a:spcBef>
                <a:spcPts val="0"/>
              </a:spcBef>
              <a:spcAft>
                <a:spcPts val="0"/>
              </a:spcAft>
              <a:buNone/>
            </a:pPr>
            <a:r>
              <a:t/>
            </a:r>
            <a:endParaRPr b="0" i="0" sz="1929" u="none" cap="none" strike="noStrike">
              <a:solidFill>
                <a:srgbClr val="000000"/>
              </a:solidFill>
              <a:latin typeface="Arial"/>
              <a:ea typeface="Arial"/>
              <a:cs typeface="Arial"/>
              <a:sym typeface="Arial"/>
            </a:endParaRPr>
          </a:p>
          <a:p>
            <a:pPr indent="0" lvl="0" marL="0" marR="0" rtl="0" algn="l">
              <a:lnSpc>
                <a:spcPct val="125021"/>
              </a:lnSpc>
              <a:spcBef>
                <a:spcPts val="0"/>
              </a:spcBef>
              <a:spcAft>
                <a:spcPts val="0"/>
              </a:spcAft>
              <a:buNone/>
            </a:pPr>
            <a:r>
              <a:rPr b="0" i="0" lang="en-US" sz="1929" u="none" cap="none" strike="noStrike">
                <a:solidFill>
                  <a:srgbClr val="000000"/>
                </a:solidFill>
                <a:latin typeface="Arial"/>
                <a:ea typeface="Arial"/>
                <a:cs typeface="Arial"/>
                <a:sym typeface="Arial"/>
              </a:rPr>
              <a:t>Materials required: </a:t>
            </a:r>
            <a:endParaRPr sz="1000"/>
          </a:p>
          <a:p>
            <a:pPr indent="-226228" lvl="1" marL="503256" marR="0" rtl="0" algn="l">
              <a:lnSpc>
                <a:spcPct val="125021"/>
              </a:lnSpc>
              <a:spcBef>
                <a:spcPts val="0"/>
              </a:spcBef>
              <a:spcAft>
                <a:spcPts val="0"/>
              </a:spcAft>
              <a:buClr>
                <a:srgbClr val="000000"/>
              </a:buClr>
              <a:buSzPts val="1930"/>
              <a:buFont typeface="Arial"/>
              <a:buChar char="•"/>
            </a:pPr>
            <a:r>
              <a:rPr b="0" i="0" lang="en-US" sz="1929" u="none" cap="none" strike="noStrike">
                <a:solidFill>
                  <a:srgbClr val="000000"/>
                </a:solidFill>
                <a:latin typeface="Arial"/>
                <a:ea typeface="Arial"/>
                <a:cs typeface="Arial"/>
                <a:sym typeface="Arial"/>
              </a:rPr>
              <a:t>Métis Flag (Contact Cree Productions at the Métis Nation of Alberta for ordering information. Flags range from very cheap ($10) to heavy duty (over $100))</a:t>
            </a:r>
            <a:endParaRPr sz="1000"/>
          </a:p>
          <a:p>
            <a:pPr indent="-226228" lvl="1" marL="503256" marR="0" rtl="0" algn="l">
              <a:lnSpc>
                <a:spcPct val="125021"/>
              </a:lnSpc>
              <a:spcBef>
                <a:spcPts val="0"/>
              </a:spcBef>
              <a:spcAft>
                <a:spcPts val="0"/>
              </a:spcAft>
              <a:buClr>
                <a:srgbClr val="000000"/>
              </a:buClr>
              <a:buSzPts val="1930"/>
              <a:buFont typeface="Arial"/>
              <a:buChar char="•"/>
            </a:pPr>
            <a:r>
              <a:rPr b="0" i="0" lang="en-US" sz="1929" u="none" cap="none" strike="noStrike">
                <a:solidFill>
                  <a:srgbClr val="000000"/>
                </a:solidFill>
                <a:latin typeface="Arial"/>
                <a:ea typeface="Arial"/>
                <a:cs typeface="Arial"/>
                <a:sym typeface="Arial"/>
              </a:rPr>
              <a:t>The 'Flying the Métis Flag' presentation slides and printables</a:t>
            </a:r>
            <a:endParaRPr b="0" i="0" sz="1929" u="none" cap="none" strike="noStrike">
              <a:solidFill>
                <a:srgbClr val="000000"/>
              </a:solidFill>
              <a:latin typeface="Arial"/>
              <a:ea typeface="Arial"/>
              <a:cs typeface="Arial"/>
              <a:sym typeface="Arial"/>
            </a:endParaRPr>
          </a:p>
          <a:p>
            <a:pPr indent="-226228" lvl="1" marL="503256" marR="0" rtl="0" algn="l">
              <a:lnSpc>
                <a:spcPct val="125021"/>
              </a:lnSpc>
              <a:spcBef>
                <a:spcPts val="0"/>
              </a:spcBef>
              <a:spcAft>
                <a:spcPts val="0"/>
              </a:spcAft>
              <a:buClr>
                <a:srgbClr val="000000"/>
              </a:buClr>
              <a:buSzPts val="1930"/>
              <a:buFont typeface="Arial"/>
              <a:buChar char="•"/>
            </a:pPr>
            <a:r>
              <a:rPr b="0" i="0" lang="en-US" sz="1929" u="none" cap="none" strike="noStrike">
                <a:solidFill>
                  <a:srgbClr val="000000"/>
                </a:solidFill>
                <a:latin typeface="Arial"/>
                <a:ea typeface="Arial"/>
                <a:cs typeface="Arial"/>
                <a:sym typeface="Arial"/>
              </a:rPr>
              <a:t>A connection to a Métis Knowledge Keeper or Elder and a plan to practice honoring relationality (a gift and honorarium). Contact education@rupertsland.org for more support</a:t>
            </a:r>
            <a:endParaRPr sz="1000"/>
          </a:p>
          <a:p>
            <a:pPr indent="-226228" lvl="1" marL="503256" marR="0" rtl="0" algn="l">
              <a:lnSpc>
                <a:spcPct val="125021"/>
              </a:lnSpc>
              <a:spcBef>
                <a:spcPts val="0"/>
              </a:spcBef>
              <a:spcAft>
                <a:spcPts val="0"/>
              </a:spcAft>
              <a:buClr>
                <a:srgbClr val="000000"/>
              </a:buClr>
              <a:buSzPts val="1930"/>
              <a:buFont typeface="Arial"/>
              <a:buChar char="•"/>
            </a:pPr>
            <a:r>
              <a:rPr b="0" i="0" lang="en-US" sz="1929" u="none" cap="none" strike="noStrike">
                <a:solidFill>
                  <a:srgbClr val="000000"/>
                </a:solidFill>
                <a:latin typeface="Arial"/>
                <a:ea typeface="Arial"/>
                <a:cs typeface="Arial"/>
                <a:sym typeface="Arial"/>
              </a:rPr>
              <a:t>A speaker and access to internet to play the Métis Nation Anthem</a:t>
            </a:r>
            <a:endParaRPr sz="1000"/>
          </a:p>
          <a:p>
            <a:pPr indent="0" lvl="0" marL="0" marR="0" rtl="0" algn="l">
              <a:lnSpc>
                <a:spcPct val="125021"/>
              </a:lnSpc>
              <a:spcBef>
                <a:spcPts val="0"/>
              </a:spcBef>
              <a:spcAft>
                <a:spcPts val="0"/>
              </a:spcAft>
              <a:buNone/>
            </a:pPr>
            <a:r>
              <a:t/>
            </a:r>
            <a:endParaRPr b="0" i="0" sz="1929" u="none" cap="none" strike="noStrike">
              <a:solidFill>
                <a:srgbClr val="000000"/>
              </a:solidFill>
              <a:latin typeface="Arial"/>
              <a:ea typeface="Arial"/>
              <a:cs typeface="Arial"/>
              <a:sym typeface="Arial"/>
            </a:endParaRPr>
          </a:p>
          <a:p>
            <a:pPr indent="0" lvl="0" marL="0" marR="0" rtl="0" algn="l">
              <a:lnSpc>
                <a:spcPct val="125021"/>
              </a:lnSpc>
              <a:spcBef>
                <a:spcPts val="0"/>
              </a:spcBef>
              <a:spcAft>
                <a:spcPts val="0"/>
              </a:spcAft>
              <a:buNone/>
            </a:pPr>
            <a:r>
              <a:rPr b="0" i="0" lang="en-US" sz="1929" u="none" cap="none" strike="noStrike">
                <a:solidFill>
                  <a:srgbClr val="000000"/>
                </a:solidFill>
                <a:latin typeface="Arial"/>
                <a:ea typeface="Arial"/>
                <a:cs typeface="Arial"/>
                <a:sym typeface="Arial"/>
              </a:rPr>
              <a:t> Notes: It is recommended that speakers review the notes prior to presenting to facilitate best engagement. Resource content may NOT be adapted out of its original context. Ensure that Rupertsland Institute is cited as the source.  Please reach out to the Education Team at education@rupertsland.org for more support. </a:t>
            </a:r>
            <a:endParaRPr sz="1000"/>
          </a:p>
        </p:txBody>
      </p:sp>
      <p:pic>
        <p:nvPicPr>
          <p:cNvPr id="96" name="Google Shape;96;p1"/>
          <p:cNvPicPr preferRelativeResize="0"/>
          <p:nvPr/>
        </p:nvPicPr>
        <p:blipFill rotWithShape="1">
          <a:blip r:embed="rId4">
            <a:alphaModFix/>
          </a:blip>
          <a:srcRect b="0" l="9447" r="9341" t="0"/>
          <a:stretch/>
        </p:blipFill>
        <p:spPr>
          <a:xfrm>
            <a:off x="2255357" y="820446"/>
            <a:ext cx="8344461" cy="2575848"/>
          </a:xfrm>
          <a:prstGeom prst="rect">
            <a:avLst/>
          </a:prstGeom>
          <a:noFill/>
          <a:ln>
            <a:noFill/>
          </a:ln>
        </p:spPr>
      </p:pic>
      <p:pic>
        <p:nvPicPr>
          <p:cNvPr id="97" name="Google Shape;97;p1"/>
          <p:cNvPicPr preferRelativeResize="0"/>
          <p:nvPr/>
        </p:nvPicPr>
        <p:blipFill rotWithShape="1">
          <a:blip r:embed="rId5">
            <a:alphaModFix/>
          </a:blip>
          <a:srcRect b="0" l="0" r="0" t="0"/>
          <a:stretch/>
        </p:blipFill>
        <p:spPr>
          <a:xfrm>
            <a:off x="11007149" y="1028700"/>
            <a:ext cx="4959829" cy="2159340"/>
          </a:xfrm>
          <a:prstGeom prst="rect">
            <a:avLst/>
          </a:prstGeom>
          <a:noFill/>
          <a:ln>
            <a:noFill/>
          </a:ln>
        </p:spPr>
      </p:pic>
      <p:sp>
        <p:nvSpPr>
          <p:cNvPr id="98" name="Google Shape;98;p1"/>
          <p:cNvSpPr txBox="1"/>
          <p:nvPr/>
        </p:nvSpPr>
        <p:spPr>
          <a:xfrm>
            <a:off x="6779268" y="9541556"/>
            <a:ext cx="4650732" cy="393757"/>
          </a:xfrm>
          <a:prstGeom prst="rect">
            <a:avLst/>
          </a:prstGeom>
          <a:noFill/>
          <a:ln>
            <a:noFill/>
          </a:ln>
        </p:spPr>
        <p:txBody>
          <a:bodyPr anchorCtr="0" anchor="t" bIns="0" lIns="0" spcFirstLastPara="1" rIns="0" wrap="square" tIns="0">
            <a:spAutoFit/>
          </a:bodyPr>
          <a:lstStyle/>
          <a:p>
            <a:pPr indent="0" lvl="0" marL="0" marR="0" rtl="0" algn="ctr">
              <a:lnSpc>
                <a:spcPct val="124969"/>
              </a:lnSpc>
              <a:spcBef>
                <a:spcPts val="0"/>
              </a:spcBef>
              <a:spcAft>
                <a:spcPts val="0"/>
              </a:spcAft>
              <a:buNone/>
            </a:pPr>
            <a:r>
              <a:rPr b="0" i="0" lang="en-US" sz="2491" u="none" cap="none" strike="noStrike">
                <a:solidFill>
                  <a:srgbClr val="FFFFFF"/>
                </a:solidFill>
                <a:latin typeface="League Spartan"/>
                <a:ea typeface="League Spartan"/>
                <a:cs typeface="League Spartan"/>
                <a:sym typeface="League Spartan"/>
              </a:rPr>
              <a:t>education@rupertsland.org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0"/>
          <p:cNvSpPr/>
          <p:nvPr/>
        </p:nvSpPr>
        <p:spPr>
          <a:xfrm>
            <a:off x="1841532" y="-564430"/>
            <a:ext cx="14731066" cy="2519380"/>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
          <p:cNvSpPr/>
          <p:nvPr/>
        </p:nvSpPr>
        <p:spPr>
          <a:xfrm>
            <a:off x="1028700" y="425558"/>
            <a:ext cx="4552282" cy="455226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25280" r="-2527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0"/>
          <p:cNvSpPr/>
          <p:nvPr/>
        </p:nvSpPr>
        <p:spPr>
          <a:xfrm rot="5400000">
            <a:off x="218029" y="1902734"/>
            <a:ext cx="2509480" cy="104431"/>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9" name="Google Shape;289;p10"/>
          <p:cNvGrpSpPr/>
          <p:nvPr/>
        </p:nvGrpSpPr>
        <p:grpSpPr>
          <a:xfrm>
            <a:off x="6569844" y="2358820"/>
            <a:ext cx="10002754" cy="7404305"/>
            <a:chOff x="0" y="-9525"/>
            <a:chExt cx="13337005" cy="9872406"/>
          </a:xfrm>
        </p:grpSpPr>
        <p:sp>
          <p:nvSpPr>
            <p:cNvPr id="290" name="Google Shape;290;p10"/>
            <p:cNvSpPr txBox="1"/>
            <p:nvPr/>
          </p:nvSpPr>
          <p:spPr>
            <a:xfrm>
              <a:off x="0" y="874368"/>
              <a:ext cx="13337005" cy="8988513"/>
            </a:xfrm>
            <a:prstGeom prst="rect">
              <a:avLst/>
            </a:prstGeom>
            <a:noFill/>
            <a:ln>
              <a:noFill/>
            </a:ln>
          </p:spPr>
          <p:txBody>
            <a:bodyPr anchorCtr="0" anchor="t" bIns="0" lIns="0" spcFirstLastPara="1" rIns="0" wrap="square" tIns="0">
              <a:spAutoFit/>
            </a:bodyPr>
            <a:lstStyle/>
            <a:p>
              <a:pPr indent="0" lvl="0" marL="0" marR="0" rtl="0" algn="l">
                <a:lnSpc>
                  <a:spcPct val="169991"/>
                </a:lnSpc>
                <a:spcBef>
                  <a:spcPts val="0"/>
                </a:spcBef>
                <a:spcAft>
                  <a:spcPts val="0"/>
                </a:spcAft>
                <a:buNone/>
              </a:pPr>
              <a:r>
                <a:rPr b="0" i="0" lang="en-US" sz="2436" u="none" cap="none" strike="noStrike">
                  <a:solidFill>
                    <a:srgbClr val="000000"/>
                  </a:solidFill>
                  <a:latin typeface="Arial"/>
                  <a:ea typeface="Arial"/>
                  <a:cs typeface="Arial"/>
                  <a:sym typeface="Arial"/>
                </a:rPr>
                <a:t>On June 9, 1816, the Victory of Frog Plain was the first time the Métis gathered and fought for their rights as a Nation under the infinity flag. This event is also known as the Battle of Seven Oaks.</a:t>
              </a:r>
              <a:endParaRPr/>
            </a:p>
            <a:p>
              <a:pPr indent="0" lvl="0" marL="0" marR="0" rtl="0" algn="l">
                <a:lnSpc>
                  <a:spcPct val="169991"/>
                </a:lnSpc>
                <a:spcBef>
                  <a:spcPts val="0"/>
                </a:spcBef>
                <a:spcAft>
                  <a:spcPts val="0"/>
                </a:spcAft>
                <a:buNone/>
              </a:pPr>
              <a:r>
                <a:t/>
              </a:r>
              <a:endParaRPr b="0" i="0" sz="2436" u="none" cap="none" strike="noStrike">
                <a:solidFill>
                  <a:srgbClr val="000000"/>
                </a:solidFill>
                <a:latin typeface="Arial"/>
                <a:ea typeface="Arial"/>
                <a:cs typeface="Arial"/>
                <a:sym typeface="Arial"/>
              </a:endParaRPr>
            </a:p>
            <a:p>
              <a:pPr indent="0" lvl="0" marL="0" marR="0" rtl="0" algn="l">
                <a:lnSpc>
                  <a:spcPct val="169991"/>
                </a:lnSpc>
                <a:spcBef>
                  <a:spcPts val="0"/>
                </a:spcBef>
                <a:spcAft>
                  <a:spcPts val="0"/>
                </a:spcAft>
                <a:buNone/>
              </a:pPr>
              <a:r>
                <a:rPr b="0" i="0" lang="en-US" sz="2436" u="none" cap="none" strike="noStrike">
                  <a:solidFill>
                    <a:srgbClr val="000000"/>
                  </a:solidFill>
                  <a:latin typeface="Arial"/>
                  <a:ea typeface="Arial"/>
                  <a:cs typeface="Arial"/>
                  <a:sym typeface="Arial"/>
                </a:rPr>
                <a:t>They celebrated their culture and traditions, lived out entrepeneurial lives in the fur trade, and gathered for the Buffalo Hunt throughout this century.</a:t>
              </a:r>
              <a:endParaRPr/>
            </a:p>
            <a:p>
              <a:pPr indent="0" lvl="0" marL="0" marR="0" rtl="0" algn="l">
                <a:lnSpc>
                  <a:spcPct val="169991"/>
                </a:lnSpc>
                <a:spcBef>
                  <a:spcPts val="0"/>
                </a:spcBef>
                <a:spcAft>
                  <a:spcPts val="0"/>
                </a:spcAft>
                <a:buNone/>
              </a:pPr>
              <a:r>
                <a:t/>
              </a:r>
              <a:endParaRPr b="0" i="0" sz="2436" u="none" cap="none" strike="noStrike">
                <a:solidFill>
                  <a:srgbClr val="000000"/>
                </a:solidFill>
                <a:latin typeface="Arial"/>
                <a:ea typeface="Arial"/>
                <a:cs typeface="Arial"/>
                <a:sym typeface="Arial"/>
              </a:endParaRPr>
            </a:p>
            <a:p>
              <a:pPr indent="0" lvl="0" marL="0" marR="0" rtl="0" algn="l">
                <a:lnSpc>
                  <a:spcPct val="169991"/>
                </a:lnSpc>
                <a:spcBef>
                  <a:spcPts val="0"/>
                </a:spcBef>
                <a:spcAft>
                  <a:spcPts val="0"/>
                </a:spcAft>
                <a:buNone/>
              </a:pPr>
              <a:r>
                <a:rPr b="0" i="0" lang="en-US" sz="2436" u="none" cap="none" strike="noStrike">
                  <a:solidFill>
                    <a:srgbClr val="000000"/>
                  </a:solidFill>
                  <a:latin typeface="Arial"/>
                  <a:ea typeface="Arial"/>
                  <a:cs typeface="Arial"/>
                  <a:sym typeface="Arial"/>
                </a:rPr>
                <a:t>In the late 1800s, Métis resisted Canada's imposing control over their family homes and lands in the Red River Resistance and the North-West Resistance. </a:t>
              </a:r>
              <a:endParaRPr/>
            </a:p>
            <a:p>
              <a:pPr indent="0" lvl="0" marL="0" marR="0" rtl="0" algn="l">
                <a:lnSpc>
                  <a:spcPct val="169991"/>
                </a:lnSpc>
                <a:spcBef>
                  <a:spcPts val="0"/>
                </a:spcBef>
                <a:spcAft>
                  <a:spcPts val="0"/>
                </a:spcAft>
                <a:buNone/>
              </a:pPr>
              <a:r>
                <a:t/>
              </a:r>
              <a:endParaRPr b="0" i="0" sz="2436" u="none" cap="none" strike="noStrike">
                <a:solidFill>
                  <a:srgbClr val="000000"/>
                </a:solidFill>
                <a:latin typeface="Arial"/>
                <a:ea typeface="Arial"/>
                <a:cs typeface="Arial"/>
                <a:sym typeface="Arial"/>
              </a:endParaRPr>
            </a:p>
            <a:p>
              <a:pPr indent="0" lvl="0" marL="0" marR="0" rtl="0" algn="l">
                <a:lnSpc>
                  <a:spcPct val="169991"/>
                </a:lnSpc>
                <a:spcBef>
                  <a:spcPts val="0"/>
                </a:spcBef>
                <a:spcAft>
                  <a:spcPts val="0"/>
                </a:spcAft>
                <a:buNone/>
              </a:pPr>
              <a:r>
                <a:t/>
              </a:r>
              <a:endParaRPr b="0" i="0" sz="2436" u="none" cap="none" strike="noStrike">
                <a:solidFill>
                  <a:srgbClr val="000000"/>
                </a:solidFill>
                <a:latin typeface="Arial"/>
                <a:ea typeface="Arial"/>
                <a:cs typeface="Arial"/>
                <a:sym typeface="Arial"/>
              </a:endParaRPr>
            </a:p>
          </p:txBody>
        </p:sp>
        <p:sp>
          <p:nvSpPr>
            <p:cNvPr id="291" name="Google Shape;291;p10"/>
            <p:cNvSpPr txBox="1"/>
            <p:nvPr/>
          </p:nvSpPr>
          <p:spPr>
            <a:xfrm>
              <a:off x="0" y="-9525"/>
              <a:ext cx="13308588" cy="659823"/>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3248" u="none" cap="none" strike="noStrike">
                  <a:solidFill>
                    <a:srgbClr val="D50816"/>
                  </a:solidFill>
                  <a:latin typeface="League Spartan"/>
                  <a:ea typeface="League Spartan"/>
                  <a:cs typeface="League Spartan"/>
                  <a:sym typeface="League Spartan"/>
                </a:rPr>
                <a:t>A Resilient History (1800s)</a:t>
              </a:r>
              <a:endParaRPr/>
            </a:p>
          </p:txBody>
        </p:sp>
      </p:grpSp>
      <p:grpSp>
        <p:nvGrpSpPr>
          <p:cNvPr id="292" name="Google Shape;292;p10"/>
          <p:cNvGrpSpPr/>
          <p:nvPr/>
        </p:nvGrpSpPr>
        <p:grpSpPr>
          <a:xfrm>
            <a:off x="7111791" y="9368131"/>
            <a:ext cx="4064419" cy="789988"/>
            <a:chOff x="0" y="0"/>
            <a:chExt cx="5419225" cy="1053317"/>
          </a:xfrm>
        </p:grpSpPr>
        <p:pic>
          <p:nvPicPr>
            <p:cNvPr id="293" name="Google Shape;293;p10"/>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294" name="Google Shape;294;p10"/>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
        <p:nvSpPr>
          <p:cNvPr id="295" name="Google Shape;295;p10"/>
          <p:cNvSpPr txBox="1"/>
          <p:nvPr/>
        </p:nvSpPr>
        <p:spPr>
          <a:xfrm>
            <a:off x="6383232" y="671634"/>
            <a:ext cx="7426993" cy="800100"/>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0" i="0" lang="en-US" sz="5062" u="none" cap="none" strike="noStrike">
                <a:solidFill>
                  <a:srgbClr val="FFFFFF"/>
                </a:solidFill>
                <a:latin typeface="League Spartan"/>
                <a:ea typeface="League Spartan"/>
                <a:cs typeface="League Spartan"/>
                <a:sym typeface="League Spartan"/>
              </a:rPr>
              <a:t>Métis Nationhood</a:t>
            </a:r>
            <a:endParaRPr/>
          </a:p>
        </p:txBody>
      </p:sp>
      <p:pic>
        <p:nvPicPr>
          <p:cNvPr id="296" name="Google Shape;296;p10"/>
          <p:cNvPicPr preferRelativeResize="0"/>
          <p:nvPr/>
        </p:nvPicPr>
        <p:blipFill rotWithShape="1">
          <a:blip r:embed="rId5">
            <a:alphaModFix/>
          </a:blip>
          <a:srcRect b="0" l="0" r="0" t="0"/>
          <a:stretch/>
        </p:blipFill>
        <p:spPr>
          <a:xfrm>
            <a:off x="1122794" y="5143500"/>
            <a:ext cx="4843233" cy="4788747"/>
          </a:xfrm>
          <a:prstGeom prst="rect">
            <a:avLst/>
          </a:prstGeom>
          <a:noFill/>
          <a:ln>
            <a:noFill/>
          </a:ln>
        </p:spPr>
      </p:pic>
      <p:sp>
        <p:nvSpPr>
          <p:cNvPr id="297" name="Google Shape;297;p10"/>
          <p:cNvSpPr txBox="1"/>
          <p:nvPr/>
        </p:nvSpPr>
        <p:spPr>
          <a:xfrm>
            <a:off x="1875869" y="6055020"/>
            <a:ext cx="3337083" cy="2533118"/>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48" u="none" cap="none" strike="noStrike">
                <a:solidFill>
                  <a:srgbClr val="010101"/>
                </a:solidFill>
                <a:latin typeface="Arial"/>
                <a:ea typeface="Arial"/>
                <a:cs typeface="Arial"/>
                <a:sym typeface="Arial"/>
              </a:rPr>
              <a:t>The Canadian flag was first flown in </a:t>
            </a:r>
            <a:r>
              <a:rPr b="0" i="0" lang="en-US" sz="2048" u="sng" cap="none" strike="noStrike">
                <a:solidFill>
                  <a:srgbClr val="010101"/>
                </a:solidFill>
                <a:latin typeface="Arial"/>
                <a:ea typeface="Arial"/>
                <a:cs typeface="Arial"/>
                <a:sym typeface="Arial"/>
              </a:rPr>
              <a:t>1965</a:t>
            </a:r>
            <a:r>
              <a:rPr b="0" i="0" lang="en-US" sz="2048" u="none" cap="none" strike="noStrike">
                <a:solidFill>
                  <a:srgbClr val="010101"/>
                </a:solidFill>
                <a:latin typeface="Arial"/>
                <a:ea typeface="Arial"/>
                <a:cs typeface="Arial"/>
                <a:sym typeface="Arial"/>
              </a:rPr>
              <a:t>, whereas the Métis Nation flag was first flown in </a:t>
            </a:r>
            <a:r>
              <a:rPr b="0" i="0" lang="en-US" sz="2048" u="sng" cap="none" strike="noStrike">
                <a:solidFill>
                  <a:srgbClr val="010101"/>
                </a:solidFill>
                <a:latin typeface="Arial"/>
                <a:ea typeface="Arial"/>
                <a:cs typeface="Arial"/>
                <a:sym typeface="Arial"/>
              </a:rPr>
              <a:t>1815</a:t>
            </a:r>
            <a:r>
              <a:rPr b="0" i="0" lang="en-US" sz="2048" u="none" cap="none" strike="noStrike">
                <a:solidFill>
                  <a:srgbClr val="010101"/>
                </a:solidFill>
                <a:latin typeface="Arial"/>
                <a:ea typeface="Arial"/>
                <a:cs typeface="Arial"/>
                <a:sym typeface="Arial"/>
              </a:rPr>
              <a:t>.</a:t>
            </a:r>
            <a:endParaRPr/>
          </a:p>
          <a:p>
            <a:pPr indent="0" lvl="0" marL="0" marR="0" rtl="0" algn="ctr">
              <a:lnSpc>
                <a:spcPct val="125000"/>
              </a:lnSpc>
              <a:spcBef>
                <a:spcPts val="0"/>
              </a:spcBef>
              <a:spcAft>
                <a:spcPts val="0"/>
              </a:spcAft>
              <a:buNone/>
            </a:pPr>
            <a:r>
              <a:t/>
            </a:r>
            <a:endParaRPr b="0" i="0" sz="2048" u="none" cap="none" strike="noStrike">
              <a:solidFill>
                <a:srgbClr val="010101"/>
              </a:solidFill>
              <a:latin typeface="Arial"/>
              <a:ea typeface="Arial"/>
              <a:cs typeface="Arial"/>
              <a:sym typeface="Arial"/>
            </a:endParaRPr>
          </a:p>
          <a:p>
            <a:pPr indent="0" lvl="0" marL="0" marR="0" rtl="0" algn="ctr">
              <a:lnSpc>
                <a:spcPct val="125000"/>
              </a:lnSpc>
              <a:spcBef>
                <a:spcPts val="0"/>
              </a:spcBef>
              <a:spcAft>
                <a:spcPts val="0"/>
              </a:spcAft>
              <a:buNone/>
            </a:pPr>
            <a:r>
              <a:rPr b="0" i="0" lang="en-US" sz="2048" u="sng" cap="none" strike="noStrike">
                <a:solidFill>
                  <a:srgbClr val="010101"/>
                </a:solidFill>
                <a:latin typeface="Arial"/>
                <a:ea typeface="Arial"/>
                <a:cs typeface="Arial"/>
                <a:sym typeface="Arial"/>
              </a:rPr>
              <a:t>How many years BEFORE the Canadian flag was the Métis Nation flag flown?</a:t>
            </a:r>
            <a:endParaRPr/>
          </a:p>
        </p:txBody>
      </p:sp>
      <p:pic>
        <p:nvPicPr>
          <p:cNvPr id="298" name="Google Shape;298;p10"/>
          <p:cNvPicPr preferRelativeResize="0"/>
          <p:nvPr/>
        </p:nvPicPr>
        <p:blipFill rotWithShape="1">
          <a:blip r:embed="rId6">
            <a:alphaModFix/>
          </a:blip>
          <a:srcRect b="0" l="0" r="0" t="0"/>
          <a:stretch/>
        </p:blipFill>
        <p:spPr>
          <a:xfrm>
            <a:off x="5178615" y="9139985"/>
            <a:ext cx="988862" cy="10181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1"/>
          <p:cNvSpPr/>
          <p:nvPr/>
        </p:nvSpPr>
        <p:spPr>
          <a:xfrm>
            <a:off x="1835365" y="9226485"/>
            <a:ext cx="14617271" cy="1060516"/>
          </a:xfrm>
          <a:prstGeom prst="rect">
            <a:avLst/>
          </a:pr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1"/>
          <p:cNvSpPr/>
          <p:nvPr/>
        </p:nvSpPr>
        <p:spPr>
          <a:xfrm>
            <a:off x="1835365" y="0"/>
            <a:ext cx="14617271" cy="1060516"/>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9" name="Google Shape;309;p11"/>
          <p:cNvGrpSpPr/>
          <p:nvPr/>
        </p:nvGrpSpPr>
        <p:grpSpPr>
          <a:xfrm>
            <a:off x="2623069" y="2506793"/>
            <a:ext cx="3519260" cy="3359000"/>
            <a:chOff x="-110423" y="-3583"/>
            <a:chExt cx="4692348" cy="4478668"/>
          </a:xfrm>
        </p:grpSpPr>
        <p:sp>
          <p:nvSpPr>
            <p:cNvPr id="310" name="Google Shape;310;p11"/>
            <p:cNvSpPr/>
            <p:nvPr/>
          </p:nvSpPr>
          <p:spPr>
            <a:xfrm>
              <a:off x="-110423" y="-3583"/>
              <a:ext cx="4692348" cy="4478668"/>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1"/>
            <p:cNvSpPr txBox="1"/>
            <p:nvPr/>
          </p:nvSpPr>
          <p:spPr>
            <a:xfrm>
              <a:off x="500245" y="829525"/>
              <a:ext cx="3471011" cy="2864209"/>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299" u="none" cap="none" strike="noStrike">
                  <a:solidFill>
                    <a:srgbClr val="FFFFFF"/>
                  </a:solidFill>
                  <a:latin typeface="League Spartan"/>
                  <a:ea typeface="League Spartan"/>
                  <a:cs typeface="League Spartan"/>
                  <a:sym typeface="League Spartan"/>
                </a:rPr>
                <a:t>1.</a:t>
              </a:r>
              <a:endParaRPr/>
            </a:p>
            <a:p>
              <a:pPr indent="0" lvl="0" marL="0" marR="0" rtl="0" algn="ctr">
                <a:lnSpc>
                  <a:spcPct val="125010"/>
                </a:lnSpc>
                <a:spcBef>
                  <a:spcPts val="0"/>
                </a:spcBef>
                <a:spcAft>
                  <a:spcPts val="0"/>
                </a:spcAft>
                <a:buNone/>
              </a:pPr>
              <a:r>
                <a:rPr b="0" i="0" lang="en-US" sz="2299" u="none" cap="none" strike="noStrike">
                  <a:solidFill>
                    <a:srgbClr val="FFFFFF"/>
                  </a:solidFill>
                  <a:latin typeface="League Spartan"/>
                  <a:ea typeface="League Spartan"/>
                  <a:cs typeface="League Spartan"/>
                  <a:sym typeface="League Spartan"/>
                </a:rPr>
                <a:t>A student is Métis if they have at least one First Nations parent. </a:t>
              </a:r>
              <a:endParaRPr/>
            </a:p>
          </p:txBody>
        </p:sp>
      </p:grpSp>
      <p:sp>
        <p:nvSpPr>
          <p:cNvPr id="312" name="Google Shape;312;p11"/>
          <p:cNvSpPr/>
          <p:nvPr/>
        </p:nvSpPr>
        <p:spPr>
          <a:xfrm rot="5400000">
            <a:off x="918245" y="1202525"/>
            <a:ext cx="2509480" cy="104431"/>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1"/>
          <p:cNvSpPr/>
          <p:nvPr/>
        </p:nvSpPr>
        <p:spPr>
          <a:xfrm rot="5400000">
            <a:off x="14704799" y="8980045"/>
            <a:ext cx="2509480" cy="104431"/>
          </a:xfrm>
          <a:prstGeom prst="rect">
            <a:avLst/>
          </a:pr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4" name="Google Shape;314;p11"/>
          <p:cNvGrpSpPr/>
          <p:nvPr/>
        </p:nvGrpSpPr>
        <p:grpSpPr>
          <a:xfrm>
            <a:off x="7170061" y="9258300"/>
            <a:ext cx="4064419" cy="789988"/>
            <a:chOff x="0" y="0"/>
            <a:chExt cx="5419225" cy="1053317"/>
          </a:xfrm>
        </p:grpSpPr>
        <p:pic>
          <p:nvPicPr>
            <p:cNvPr id="315" name="Google Shape;315;p11"/>
            <p:cNvPicPr preferRelativeResize="0"/>
            <p:nvPr/>
          </p:nvPicPr>
          <p:blipFill rotWithShape="1">
            <a:blip r:embed="rId3">
              <a:alphaModFix/>
            </a:blip>
            <a:srcRect b="0" l="0" r="0" t="0"/>
            <a:stretch/>
          </p:blipFill>
          <p:spPr>
            <a:xfrm>
              <a:off x="0" y="0"/>
              <a:ext cx="1073444" cy="1053317"/>
            </a:xfrm>
            <a:prstGeom prst="rect">
              <a:avLst/>
            </a:prstGeom>
            <a:noFill/>
            <a:ln>
              <a:noFill/>
            </a:ln>
          </p:spPr>
        </p:pic>
        <p:sp>
          <p:nvSpPr>
            <p:cNvPr id="316" name="Google Shape;316;p11"/>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FFFFFF"/>
                  </a:solidFill>
                  <a:latin typeface="Arial"/>
                  <a:ea typeface="Arial"/>
                  <a:cs typeface="Arial"/>
                  <a:sym typeface="Arial"/>
                </a:rPr>
                <a:t>(c) Rupertsland Institute 2022</a:t>
              </a:r>
              <a:endParaRPr/>
            </a:p>
          </p:txBody>
        </p:sp>
      </p:grpSp>
      <p:grpSp>
        <p:nvGrpSpPr>
          <p:cNvPr id="317" name="Google Shape;317;p11"/>
          <p:cNvGrpSpPr/>
          <p:nvPr/>
        </p:nvGrpSpPr>
        <p:grpSpPr>
          <a:xfrm>
            <a:off x="7100331" y="2506793"/>
            <a:ext cx="3519260" cy="3359000"/>
            <a:chOff x="-110423" y="-3583"/>
            <a:chExt cx="4692348" cy="4478668"/>
          </a:xfrm>
        </p:grpSpPr>
        <p:sp>
          <p:nvSpPr>
            <p:cNvPr id="318" name="Google Shape;318;p11"/>
            <p:cNvSpPr/>
            <p:nvPr/>
          </p:nvSpPr>
          <p:spPr>
            <a:xfrm>
              <a:off x="-110423" y="-3583"/>
              <a:ext cx="4692348" cy="4478668"/>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1"/>
            <p:cNvSpPr txBox="1"/>
            <p:nvPr/>
          </p:nvSpPr>
          <p:spPr>
            <a:xfrm>
              <a:off x="500245" y="1069038"/>
              <a:ext cx="3471011" cy="2385183"/>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299" u="none" cap="none" strike="noStrike">
                  <a:solidFill>
                    <a:srgbClr val="FFFFFF"/>
                  </a:solidFill>
                  <a:latin typeface="League Spartan"/>
                  <a:ea typeface="League Spartan"/>
                  <a:cs typeface="League Spartan"/>
                  <a:sym typeface="League Spartan"/>
                </a:rPr>
                <a:t>2.</a:t>
              </a:r>
              <a:endParaRPr/>
            </a:p>
            <a:p>
              <a:pPr indent="0" lvl="0" marL="0" marR="0" rtl="0" algn="ctr">
                <a:lnSpc>
                  <a:spcPct val="125010"/>
                </a:lnSpc>
                <a:spcBef>
                  <a:spcPts val="0"/>
                </a:spcBef>
                <a:spcAft>
                  <a:spcPts val="0"/>
                </a:spcAft>
                <a:buNone/>
              </a:pPr>
              <a:r>
                <a:rPr b="0" i="0" lang="en-US" sz="2299" u="none" cap="none" strike="noStrike">
                  <a:solidFill>
                    <a:srgbClr val="FFFFFF"/>
                  </a:solidFill>
                  <a:latin typeface="League Spartan"/>
                  <a:ea typeface="League Spartan"/>
                  <a:cs typeface="League Spartan"/>
                  <a:sym typeface="League Spartan"/>
                </a:rPr>
                <a:t>Ethnogenesis means the beginning of a culture.</a:t>
              </a:r>
              <a:endParaRPr/>
            </a:p>
          </p:txBody>
        </p:sp>
      </p:grpSp>
      <p:grpSp>
        <p:nvGrpSpPr>
          <p:cNvPr id="320" name="Google Shape;320;p11"/>
          <p:cNvGrpSpPr/>
          <p:nvPr/>
        </p:nvGrpSpPr>
        <p:grpSpPr>
          <a:xfrm>
            <a:off x="11686995" y="2506793"/>
            <a:ext cx="3519260" cy="3359000"/>
            <a:chOff x="-110423" y="-3583"/>
            <a:chExt cx="4692348" cy="4478668"/>
          </a:xfrm>
        </p:grpSpPr>
        <p:sp>
          <p:nvSpPr>
            <p:cNvPr id="321" name="Google Shape;321;p11"/>
            <p:cNvSpPr/>
            <p:nvPr/>
          </p:nvSpPr>
          <p:spPr>
            <a:xfrm>
              <a:off x="-110423" y="-3583"/>
              <a:ext cx="4692348" cy="4478668"/>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1"/>
            <p:cNvSpPr txBox="1"/>
            <p:nvPr/>
          </p:nvSpPr>
          <p:spPr>
            <a:xfrm>
              <a:off x="500245" y="1008034"/>
              <a:ext cx="3471011" cy="2507192"/>
            </a:xfrm>
            <a:prstGeom prst="rect">
              <a:avLst/>
            </a:prstGeom>
            <a:noFill/>
            <a:ln>
              <a:noFill/>
            </a:ln>
          </p:spPr>
          <p:txBody>
            <a:bodyPr anchorCtr="0" anchor="t" bIns="0" lIns="0" spcFirstLastPara="1" rIns="0" wrap="square" tIns="0">
              <a:spAutoFit/>
            </a:bodyPr>
            <a:lstStyle/>
            <a:p>
              <a:pPr indent="0" lvl="0" marL="0" marR="0" rtl="0" algn="ctr">
                <a:lnSpc>
                  <a:spcPct val="125012"/>
                </a:lnSpc>
                <a:spcBef>
                  <a:spcPts val="0"/>
                </a:spcBef>
                <a:spcAft>
                  <a:spcPts val="0"/>
                </a:spcAft>
                <a:buNone/>
              </a:pPr>
              <a:r>
                <a:rPr b="0" i="0" lang="en-US" sz="1999" u="none" cap="none" strike="noStrike">
                  <a:solidFill>
                    <a:srgbClr val="FFFFFF"/>
                  </a:solidFill>
                  <a:latin typeface="League Spartan"/>
                  <a:ea typeface="League Spartan"/>
                  <a:cs typeface="League Spartan"/>
                  <a:sym typeface="League Spartan"/>
                </a:rPr>
                <a:t>3.</a:t>
              </a:r>
              <a:endParaRPr/>
            </a:p>
            <a:p>
              <a:pPr indent="0" lvl="0" marL="0" marR="0" rtl="0" algn="ctr">
                <a:lnSpc>
                  <a:spcPct val="125012"/>
                </a:lnSpc>
                <a:spcBef>
                  <a:spcPts val="0"/>
                </a:spcBef>
                <a:spcAft>
                  <a:spcPts val="0"/>
                </a:spcAft>
                <a:buNone/>
              </a:pPr>
              <a:r>
                <a:rPr b="0" i="0" lang="en-US" sz="1999" u="none" cap="none" strike="noStrike">
                  <a:solidFill>
                    <a:srgbClr val="FFFFFF"/>
                  </a:solidFill>
                  <a:latin typeface="League Spartan"/>
                  <a:ea typeface="League Spartan"/>
                  <a:cs typeface="League Spartan"/>
                  <a:sym typeface="League Spartan"/>
                </a:rPr>
                <a:t>Métis communities had their own distinct language, culture and identity by the late 1700s.</a:t>
              </a:r>
              <a:endParaRPr/>
            </a:p>
          </p:txBody>
        </p:sp>
      </p:grpSp>
      <p:grpSp>
        <p:nvGrpSpPr>
          <p:cNvPr id="323" name="Google Shape;323;p11"/>
          <p:cNvGrpSpPr/>
          <p:nvPr/>
        </p:nvGrpSpPr>
        <p:grpSpPr>
          <a:xfrm>
            <a:off x="5144392" y="5675947"/>
            <a:ext cx="3519260" cy="3359000"/>
            <a:chOff x="-110423" y="-3583"/>
            <a:chExt cx="4692348" cy="4478668"/>
          </a:xfrm>
        </p:grpSpPr>
        <p:sp>
          <p:nvSpPr>
            <p:cNvPr id="324" name="Google Shape;324;p11"/>
            <p:cNvSpPr/>
            <p:nvPr/>
          </p:nvSpPr>
          <p:spPr>
            <a:xfrm>
              <a:off x="-110423" y="-3583"/>
              <a:ext cx="4692348" cy="4478668"/>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
            <p:cNvSpPr txBox="1"/>
            <p:nvPr/>
          </p:nvSpPr>
          <p:spPr>
            <a:xfrm>
              <a:off x="500245" y="1308551"/>
              <a:ext cx="3471011" cy="1906157"/>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299" u="none" cap="none" strike="noStrike">
                  <a:solidFill>
                    <a:srgbClr val="FFFFFF"/>
                  </a:solidFill>
                  <a:latin typeface="League Spartan"/>
                  <a:ea typeface="League Spartan"/>
                  <a:cs typeface="League Spartan"/>
                  <a:sym typeface="League Spartan"/>
                </a:rPr>
                <a:t>4. </a:t>
              </a:r>
              <a:endParaRPr/>
            </a:p>
            <a:p>
              <a:pPr indent="0" lvl="0" marL="0" marR="0" rtl="0" algn="ctr">
                <a:lnSpc>
                  <a:spcPct val="125010"/>
                </a:lnSpc>
                <a:spcBef>
                  <a:spcPts val="0"/>
                </a:spcBef>
                <a:spcAft>
                  <a:spcPts val="0"/>
                </a:spcAft>
                <a:buNone/>
              </a:pPr>
              <a:r>
                <a:rPr b="0" i="0" lang="en-US" sz="2299" u="none" cap="none" strike="noStrike">
                  <a:solidFill>
                    <a:srgbClr val="FFFFFF"/>
                  </a:solidFill>
                  <a:latin typeface="League Spartan"/>
                  <a:ea typeface="League Spartan"/>
                  <a:cs typeface="League Spartan"/>
                  <a:sym typeface="League Spartan"/>
                </a:rPr>
                <a:t>The Métis Nation flew their flag first in 1815.</a:t>
              </a:r>
              <a:endParaRPr/>
            </a:p>
          </p:txBody>
        </p:sp>
      </p:grpSp>
      <p:grpSp>
        <p:nvGrpSpPr>
          <p:cNvPr id="326" name="Google Shape;326;p11"/>
          <p:cNvGrpSpPr/>
          <p:nvPr/>
        </p:nvGrpSpPr>
        <p:grpSpPr>
          <a:xfrm>
            <a:off x="9621655" y="5675947"/>
            <a:ext cx="3519260" cy="3359000"/>
            <a:chOff x="-110423" y="-3583"/>
            <a:chExt cx="4692348" cy="4478668"/>
          </a:xfrm>
        </p:grpSpPr>
        <p:sp>
          <p:nvSpPr>
            <p:cNvPr id="327" name="Google Shape;327;p11"/>
            <p:cNvSpPr/>
            <p:nvPr/>
          </p:nvSpPr>
          <p:spPr>
            <a:xfrm>
              <a:off x="-110423" y="-3583"/>
              <a:ext cx="4692348" cy="4478668"/>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1"/>
            <p:cNvSpPr txBox="1"/>
            <p:nvPr/>
          </p:nvSpPr>
          <p:spPr>
            <a:xfrm>
              <a:off x="500245" y="1308551"/>
              <a:ext cx="3471011" cy="1906157"/>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299" u="none" cap="none" strike="noStrike">
                  <a:solidFill>
                    <a:srgbClr val="FFFFFF"/>
                  </a:solidFill>
                  <a:latin typeface="League Spartan"/>
                  <a:ea typeface="League Spartan"/>
                  <a:cs typeface="League Spartan"/>
                  <a:sym typeface="League Spartan"/>
                </a:rPr>
                <a:t>5.</a:t>
              </a:r>
              <a:endParaRPr/>
            </a:p>
            <a:p>
              <a:pPr indent="0" lvl="0" marL="0" marR="0" rtl="0" algn="ctr">
                <a:lnSpc>
                  <a:spcPct val="125010"/>
                </a:lnSpc>
                <a:spcBef>
                  <a:spcPts val="0"/>
                </a:spcBef>
                <a:spcAft>
                  <a:spcPts val="0"/>
                </a:spcAft>
                <a:buNone/>
              </a:pPr>
              <a:r>
                <a:rPr b="0" i="0" lang="en-US" sz="2299" u="none" cap="none" strike="noStrike">
                  <a:solidFill>
                    <a:srgbClr val="FFFFFF"/>
                  </a:solidFill>
                  <a:latin typeface="League Spartan"/>
                  <a:ea typeface="League Spartan"/>
                  <a:cs typeface="League Spartan"/>
                  <a:sym typeface="League Spartan"/>
                </a:rPr>
                <a:t>Métis rebelled against Canada in the late 1800s.</a:t>
              </a:r>
              <a:endParaRPr/>
            </a:p>
          </p:txBody>
        </p:sp>
      </p:grpSp>
      <p:pic>
        <p:nvPicPr>
          <p:cNvPr id="329" name="Google Shape;329;p11"/>
          <p:cNvPicPr preferRelativeResize="0"/>
          <p:nvPr/>
        </p:nvPicPr>
        <p:blipFill rotWithShape="1">
          <a:blip r:embed="rId4">
            <a:alphaModFix/>
          </a:blip>
          <a:srcRect b="0" l="0" r="0" t="0"/>
          <a:stretch/>
        </p:blipFill>
        <p:spPr>
          <a:xfrm>
            <a:off x="14399203" y="7777520"/>
            <a:ext cx="1218666" cy="1254740"/>
          </a:xfrm>
          <a:prstGeom prst="rect">
            <a:avLst/>
          </a:prstGeom>
          <a:noFill/>
          <a:ln>
            <a:noFill/>
          </a:ln>
        </p:spPr>
      </p:pic>
      <p:pic>
        <p:nvPicPr>
          <p:cNvPr id="330" name="Google Shape;330;p11"/>
          <p:cNvPicPr preferRelativeResize="0"/>
          <p:nvPr/>
        </p:nvPicPr>
        <p:blipFill rotWithShape="1">
          <a:blip r:embed="rId5">
            <a:alphaModFix/>
          </a:blip>
          <a:srcRect b="0" l="0" r="0" t="0"/>
          <a:stretch/>
        </p:blipFill>
        <p:spPr>
          <a:xfrm>
            <a:off x="14201215" y="6023426"/>
            <a:ext cx="1614643" cy="1614643"/>
          </a:xfrm>
          <a:prstGeom prst="rect">
            <a:avLst/>
          </a:prstGeom>
          <a:noFill/>
          <a:ln>
            <a:noFill/>
          </a:ln>
        </p:spPr>
      </p:pic>
      <p:pic>
        <p:nvPicPr>
          <p:cNvPr id="331" name="Google Shape;331;p11"/>
          <p:cNvPicPr preferRelativeResize="0"/>
          <p:nvPr/>
        </p:nvPicPr>
        <p:blipFill rotWithShape="1">
          <a:blip r:embed="rId6">
            <a:alphaModFix/>
          </a:blip>
          <a:srcRect b="0" l="0" r="0" t="0"/>
          <a:stretch/>
        </p:blipFill>
        <p:spPr>
          <a:xfrm>
            <a:off x="14071143" y="1254740"/>
            <a:ext cx="1744714" cy="1822156"/>
          </a:xfrm>
          <a:prstGeom prst="rect">
            <a:avLst/>
          </a:prstGeom>
          <a:noFill/>
          <a:ln>
            <a:noFill/>
          </a:ln>
        </p:spPr>
      </p:pic>
      <p:sp>
        <p:nvSpPr>
          <p:cNvPr id="332" name="Google Shape;332;p11"/>
          <p:cNvSpPr txBox="1"/>
          <p:nvPr/>
        </p:nvSpPr>
        <p:spPr>
          <a:xfrm>
            <a:off x="2705886" y="1245215"/>
            <a:ext cx="11064385" cy="1073305"/>
          </a:xfrm>
          <a:prstGeom prst="rect">
            <a:avLst/>
          </a:prstGeom>
          <a:noFill/>
          <a:ln>
            <a:noFill/>
          </a:ln>
        </p:spPr>
        <p:txBody>
          <a:bodyPr anchorCtr="0" anchor="t" bIns="0" lIns="0" spcFirstLastPara="1" rIns="0" wrap="square" tIns="0">
            <a:spAutoFit/>
          </a:bodyPr>
          <a:lstStyle/>
          <a:p>
            <a:pPr indent="0" lvl="0" marL="0" marR="0" rtl="0" algn="ctr">
              <a:lnSpc>
                <a:spcPct val="125007"/>
              </a:lnSpc>
              <a:spcBef>
                <a:spcPts val="0"/>
              </a:spcBef>
              <a:spcAft>
                <a:spcPts val="0"/>
              </a:spcAft>
              <a:buNone/>
            </a:pPr>
            <a:r>
              <a:rPr b="0" i="0" lang="en-US" sz="3475" u="none" cap="none" strike="noStrike">
                <a:solidFill>
                  <a:srgbClr val="000000"/>
                </a:solidFill>
                <a:latin typeface="League Spartan"/>
                <a:ea typeface="League Spartan"/>
                <a:cs typeface="League Spartan"/>
                <a:sym typeface="League Spartan"/>
              </a:rPr>
              <a:t> Check your understanding! </a:t>
            </a:r>
            <a:endParaRPr/>
          </a:p>
          <a:p>
            <a:pPr indent="0" lvl="0" marL="0" marR="0" rtl="0" algn="ctr">
              <a:lnSpc>
                <a:spcPct val="125007"/>
              </a:lnSpc>
              <a:spcBef>
                <a:spcPts val="0"/>
              </a:spcBef>
              <a:spcAft>
                <a:spcPts val="0"/>
              </a:spcAft>
              <a:buNone/>
            </a:pPr>
            <a:r>
              <a:rPr b="0" i="0" lang="en-US" sz="3475" u="none" cap="none" strike="noStrike">
                <a:solidFill>
                  <a:srgbClr val="000000"/>
                </a:solidFill>
                <a:latin typeface="League Spartan"/>
                <a:ea typeface="League Spartan"/>
                <a:cs typeface="League Spartan"/>
                <a:sym typeface="League Spartan"/>
              </a:rPr>
              <a:t>True or False? Do you know the true answer?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2"/>
          <p:cNvSpPr/>
          <p:nvPr/>
        </p:nvSpPr>
        <p:spPr>
          <a:xfrm>
            <a:off x="1952610" y="1560939"/>
            <a:ext cx="7145802" cy="682039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2"/>
          <p:cNvSpPr/>
          <p:nvPr/>
        </p:nvSpPr>
        <p:spPr>
          <a:xfrm>
            <a:off x="9034111" y="1801578"/>
            <a:ext cx="7145802" cy="682039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
          <p:cNvSpPr/>
          <p:nvPr/>
        </p:nvSpPr>
        <p:spPr>
          <a:xfrm>
            <a:off x="1835365" y="9226485"/>
            <a:ext cx="14617271" cy="1060516"/>
          </a:xfrm>
          <a:prstGeom prst="rect">
            <a:avLst/>
          </a:pr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2"/>
          <p:cNvSpPr/>
          <p:nvPr/>
        </p:nvSpPr>
        <p:spPr>
          <a:xfrm>
            <a:off x="1835365" y="0"/>
            <a:ext cx="14617271" cy="1060516"/>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 name="Google Shape;345;p12"/>
          <p:cNvGrpSpPr/>
          <p:nvPr/>
        </p:nvGrpSpPr>
        <p:grpSpPr>
          <a:xfrm>
            <a:off x="3034836" y="3070188"/>
            <a:ext cx="4981350" cy="4993498"/>
            <a:chOff x="0" y="-9525"/>
            <a:chExt cx="6641800" cy="6657997"/>
          </a:xfrm>
        </p:grpSpPr>
        <p:sp>
          <p:nvSpPr>
            <p:cNvPr id="346" name="Google Shape;346;p12"/>
            <p:cNvSpPr txBox="1"/>
            <p:nvPr/>
          </p:nvSpPr>
          <p:spPr>
            <a:xfrm>
              <a:off x="0" y="-9525"/>
              <a:ext cx="6641800" cy="5987199"/>
            </a:xfrm>
            <a:prstGeom prst="rect">
              <a:avLst/>
            </a:prstGeom>
            <a:noFill/>
            <a:ln>
              <a:noFill/>
            </a:ln>
          </p:spPr>
          <p:txBody>
            <a:bodyPr anchorCtr="0" anchor="t" bIns="0" lIns="0" spcFirstLastPara="1" rIns="0" wrap="square" tIns="0">
              <a:spAutoFit/>
            </a:bodyPr>
            <a:lstStyle/>
            <a:p>
              <a:pPr indent="0" lvl="0" marL="0" marR="0" rtl="0" algn="ctr">
                <a:lnSpc>
                  <a:spcPct val="125007"/>
                </a:lnSpc>
                <a:spcBef>
                  <a:spcPts val="0"/>
                </a:spcBef>
                <a:spcAft>
                  <a:spcPts val="0"/>
                </a:spcAft>
                <a:buNone/>
              </a:pPr>
              <a:r>
                <a:rPr b="0" i="0" lang="en-US" sz="3475" u="none" cap="none" strike="noStrike">
                  <a:solidFill>
                    <a:srgbClr val="000000"/>
                  </a:solidFill>
                  <a:latin typeface="League Spartan"/>
                  <a:ea typeface="League Spartan"/>
                  <a:cs typeface="League Spartan"/>
                  <a:sym typeface="League Spartan"/>
                </a:rPr>
                <a:t>The Métis Nation has always advocated for a </a:t>
              </a:r>
              <a:endParaRPr/>
            </a:p>
            <a:p>
              <a:pPr indent="0" lvl="0" marL="0" marR="0" rtl="0" algn="ctr">
                <a:lnSpc>
                  <a:spcPct val="125007"/>
                </a:lnSpc>
                <a:spcBef>
                  <a:spcPts val="0"/>
                </a:spcBef>
                <a:spcAft>
                  <a:spcPts val="0"/>
                </a:spcAft>
                <a:buNone/>
              </a:pPr>
              <a:r>
                <a:t/>
              </a:r>
              <a:endParaRPr b="0" i="0" sz="3475" u="none" cap="none" strike="noStrike">
                <a:solidFill>
                  <a:srgbClr val="000000"/>
                </a:solidFill>
                <a:latin typeface="League Spartan"/>
                <a:ea typeface="League Spartan"/>
                <a:cs typeface="League Spartan"/>
                <a:sym typeface="League Spartan"/>
              </a:endParaRPr>
            </a:p>
            <a:p>
              <a:pPr indent="0" lvl="0" marL="0" marR="0" rtl="0" algn="ctr">
                <a:lnSpc>
                  <a:spcPct val="125000"/>
                </a:lnSpc>
                <a:spcBef>
                  <a:spcPts val="0"/>
                </a:spcBef>
                <a:spcAft>
                  <a:spcPts val="0"/>
                </a:spcAft>
                <a:buNone/>
              </a:pPr>
              <a:r>
                <a:rPr b="0" i="0" lang="en-US" sz="4468" u="none" cap="none" strike="noStrike">
                  <a:solidFill>
                    <a:srgbClr val="FFFFFF"/>
                  </a:solidFill>
                  <a:latin typeface="League Spartan"/>
                  <a:ea typeface="League Spartan"/>
                  <a:cs typeface="League Spartan"/>
                  <a:sym typeface="League Spartan"/>
                </a:rPr>
                <a:t>Nation to Nation </a:t>
              </a:r>
              <a:endParaRPr/>
            </a:p>
            <a:p>
              <a:pPr indent="0" lvl="0" marL="0" marR="0" rtl="0" algn="ctr">
                <a:lnSpc>
                  <a:spcPct val="97224"/>
                </a:lnSpc>
                <a:spcBef>
                  <a:spcPts val="0"/>
                </a:spcBef>
                <a:spcAft>
                  <a:spcPts val="0"/>
                </a:spcAft>
                <a:buNone/>
              </a:pPr>
              <a:r>
                <a:t/>
              </a:r>
              <a:endParaRPr b="0" i="0" sz="4468" u="none" cap="none" strike="noStrike">
                <a:solidFill>
                  <a:srgbClr val="FFFFFF"/>
                </a:solidFill>
                <a:latin typeface="League Spartan"/>
                <a:ea typeface="League Spartan"/>
                <a:cs typeface="League Spartan"/>
                <a:sym typeface="League Spartan"/>
              </a:endParaRPr>
            </a:p>
            <a:p>
              <a:pPr indent="0" lvl="0" marL="0" marR="0" rtl="0" algn="ctr">
                <a:lnSpc>
                  <a:spcPct val="125007"/>
                </a:lnSpc>
                <a:spcBef>
                  <a:spcPts val="0"/>
                </a:spcBef>
                <a:spcAft>
                  <a:spcPts val="0"/>
                </a:spcAft>
                <a:buNone/>
              </a:pPr>
              <a:r>
                <a:rPr b="0" i="0" lang="en-US" sz="3475" u="none" cap="none" strike="noStrike">
                  <a:solidFill>
                    <a:srgbClr val="000000"/>
                  </a:solidFill>
                  <a:latin typeface="League Spartan"/>
                  <a:ea typeface="League Spartan"/>
                  <a:cs typeface="League Spartan"/>
                  <a:sym typeface="League Spartan"/>
                </a:rPr>
                <a:t>relationship with Canada.</a:t>
              </a:r>
              <a:endParaRPr/>
            </a:p>
          </p:txBody>
        </p:sp>
        <p:sp>
          <p:nvSpPr>
            <p:cNvPr id="347" name="Google Shape;347;p12"/>
            <p:cNvSpPr txBox="1"/>
            <p:nvPr/>
          </p:nvSpPr>
          <p:spPr>
            <a:xfrm>
              <a:off x="866328" y="6183753"/>
              <a:ext cx="4909144" cy="464719"/>
            </a:xfrm>
            <a:prstGeom prst="rect">
              <a:avLst/>
            </a:prstGeom>
            <a:noFill/>
            <a:ln>
              <a:noFill/>
            </a:ln>
          </p:spPr>
          <p:txBody>
            <a:bodyPr anchorCtr="0" anchor="t" bIns="0" lIns="0" spcFirstLastPara="1" rIns="0" wrap="square" tIns="0">
              <a:spAutoFit/>
            </a:bodyPr>
            <a:lstStyle/>
            <a:p>
              <a:pPr indent="0" lvl="0" marL="0" marR="0" rtl="0" algn="ctr">
                <a:lnSpc>
                  <a:spcPct val="181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2"/>
          <p:cNvGrpSpPr/>
          <p:nvPr/>
        </p:nvGrpSpPr>
        <p:grpSpPr>
          <a:xfrm>
            <a:off x="10218662" y="2757995"/>
            <a:ext cx="4776700" cy="5617884"/>
            <a:chOff x="0" y="-9525"/>
            <a:chExt cx="6368934" cy="7490512"/>
          </a:xfrm>
        </p:grpSpPr>
        <p:sp>
          <p:nvSpPr>
            <p:cNvPr id="349" name="Google Shape;349;p12"/>
            <p:cNvSpPr txBox="1"/>
            <p:nvPr/>
          </p:nvSpPr>
          <p:spPr>
            <a:xfrm>
              <a:off x="0" y="-9525"/>
              <a:ext cx="6368934" cy="6500304"/>
            </a:xfrm>
            <a:prstGeom prst="rect">
              <a:avLst/>
            </a:prstGeom>
            <a:noFill/>
            <a:ln>
              <a:noFill/>
            </a:ln>
          </p:spPr>
          <p:txBody>
            <a:bodyPr anchorCtr="0" anchor="t" bIns="0" lIns="0" spcFirstLastPara="1" rIns="0" wrap="square" tIns="0">
              <a:spAutoFit/>
            </a:bodyPr>
            <a:lstStyle/>
            <a:p>
              <a:pPr indent="0" lvl="0" marL="0" marR="0" rtl="0" algn="ctr">
                <a:lnSpc>
                  <a:spcPct val="125026"/>
                </a:lnSpc>
                <a:spcBef>
                  <a:spcPts val="0"/>
                </a:spcBef>
                <a:spcAft>
                  <a:spcPts val="0"/>
                </a:spcAft>
                <a:buNone/>
              </a:pPr>
              <a:r>
                <a:rPr b="0" i="0" lang="en-US" sz="2869" u="none" cap="none" strike="noStrike">
                  <a:solidFill>
                    <a:srgbClr val="FFFFFF"/>
                  </a:solidFill>
                  <a:latin typeface="League Spartan"/>
                  <a:ea typeface="League Spartan"/>
                  <a:cs typeface="League Spartan"/>
                  <a:sym typeface="League Spartan"/>
                </a:rPr>
                <a:t>“There were two societies who treated</a:t>
              </a:r>
              <a:endParaRPr/>
            </a:p>
            <a:p>
              <a:pPr indent="0" lvl="0" marL="0" marR="0" rtl="0" algn="ctr">
                <a:lnSpc>
                  <a:spcPct val="125026"/>
                </a:lnSpc>
                <a:spcBef>
                  <a:spcPts val="0"/>
                </a:spcBef>
                <a:spcAft>
                  <a:spcPts val="0"/>
                </a:spcAft>
                <a:buNone/>
              </a:pPr>
              <a:r>
                <a:rPr b="0" i="0" lang="en-US" sz="2869" u="none" cap="none" strike="noStrike">
                  <a:solidFill>
                    <a:srgbClr val="FFFFFF"/>
                  </a:solidFill>
                  <a:latin typeface="Arimo"/>
                  <a:ea typeface="Arimo"/>
                  <a:cs typeface="Arimo"/>
                  <a:sym typeface="Arimo"/>
                </a:rPr>
                <a:t>[existed] together. </a:t>
              </a:r>
              <a:endParaRPr/>
            </a:p>
            <a:p>
              <a:pPr indent="0" lvl="0" marL="0" marR="0" rtl="0" algn="ctr">
                <a:lnSpc>
                  <a:spcPct val="125026"/>
                </a:lnSpc>
                <a:spcBef>
                  <a:spcPts val="0"/>
                </a:spcBef>
                <a:spcAft>
                  <a:spcPts val="0"/>
                </a:spcAft>
                <a:buNone/>
              </a:pPr>
              <a:r>
                <a:rPr b="0" i="0" lang="en-US" sz="2869" u="none" cap="none" strike="noStrike">
                  <a:solidFill>
                    <a:srgbClr val="FFFFFF"/>
                  </a:solidFill>
                  <a:latin typeface="Arimo"/>
                  <a:ea typeface="Arimo"/>
                  <a:cs typeface="Arimo"/>
                  <a:sym typeface="Arimo"/>
                </a:rPr>
                <a:t>One was small, but in its</a:t>
              </a:r>
              <a:endParaRPr/>
            </a:p>
            <a:p>
              <a:pPr indent="0" lvl="0" marL="0" marR="0" rtl="0" algn="ctr">
                <a:lnSpc>
                  <a:spcPct val="125026"/>
                </a:lnSpc>
                <a:spcBef>
                  <a:spcPts val="0"/>
                </a:spcBef>
                <a:spcAft>
                  <a:spcPts val="0"/>
                </a:spcAft>
                <a:buNone/>
              </a:pPr>
              <a:r>
                <a:rPr b="0" i="0" lang="en-US" sz="2869" u="none" cap="none" strike="noStrike">
                  <a:solidFill>
                    <a:srgbClr val="FFFFFF"/>
                  </a:solidFill>
                  <a:latin typeface="Arimo"/>
                  <a:ea typeface="Arimo"/>
                  <a:cs typeface="Arimo"/>
                  <a:sym typeface="Arimo"/>
                </a:rPr>
                <a:t>smallness had its rights. The other was</a:t>
              </a:r>
              <a:endParaRPr/>
            </a:p>
            <a:p>
              <a:pPr indent="0" lvl="0" marL="0" marR="0" rtl="0" algn="ctr">
                <a:lnSpc>
                  <a:spcPct val="125026"/>
                </a:lnSpc>
                <a:spcBef>
                  <a:spcPts val="0"/>
                </a:spcBef>
                <a:spcAft>
                  <a:spcPts val="0"/>
                </a:spcAft>
                <a:buNone/>
              </a:pPr>
              <a:r>
                <a:rPr b="0" i="0" lang="en-US" sz="2869" u="none" cap="none" strike="noStrike">
                  <a:solidFill>
                    <a:srgbClr val="FFFFFF"/>
                  </a:solidFill>
                  <a:latin typeface="Arimo"/>
                  <a:ea typeface="Arimo"/>
                  <a:cs typeface="Arimo"/>
                  <a:sym typeface="Arimo"/>
                </a:rPr>
                <a:t>great, but in its greatness </a:t>
              </a:r>
              <a:endParaRPr/>
            </a:p>
            <a:p>
              <a:pPr indent="0" lvl="0" marL="0" marR="0" rtl="0" algn="ctr">
                <a:lnSpc>
                  <a:spcPct val="125026"/>
                </a:lnSpc>
                <a:spcBef>
                  <a:spcPts val="0"/>
                </a:spcBef>
                <a:spcAft>
                  <a:spcPts val="0"/>
                </a:spcAft>
                <a:buNone/>
              </a:pPr>
              <a:r>
                <a:rPr b="0" i="0" lang="en-US" sz="2869" u="none" cap="none" strike="noStrike">
                  <a:solidFill>
                    <a:srgbClr val="FFFFFF"/>
                  </a:solidFill>
                  <a:latin typeface="Arimo"/>
                  <a:ea typeface="Arimo"/>
                  <a:cs typeface="Arimo"/>
                  <a:sym typeface="Arimo"/>
                </a:rPr>
                <a:t>had no greater</a:t>
              </a:r>
              <a:endParaRPr/>
            </a:p>
            <a:p>
              <a:pPr indent="0" lvl="0" marL="0" marR="0" rtl="0" algn="ctr">
                <a:lnSpc>
                  <a:spcPct val="125026"/>
                </a:lnSpc>
                <a:spcBef>
                  <a:spcPts val="0"/>
                </a:spcBef>
                <a:spcAft>
                  <a:spcPts val="0"/>
                </a:spcAft>
                <a:buNone/>
              </a:pPr>
              <a:r>
                <a:rPr b="0" i="0" lang="en-US" sz="2869" u="none" cap="none" strike="noStrike">
                  <a:solidFill>
                    <a:srgbClr val="FFFFFF"/>
                  </a:solidFill>
                  <a:latin typeface="Arimo"/>
                  <a:ea typeface="Arimo"/>
                  <a:cs typeface="Arimo"/>
                  <a:sym typeface="Arimo"/>
                </a:rPr>
                <a:t>rights than </a:t>
              </a:r>
              <a:endParaRPr/>
            </a:p>
            <a:p>
              <a:pPr indent="0" lvl="0" marL="0" marR="0" rtl="0" algn="ctr">
                <a:lnSpc>
                  <a:spcPct val="125026"/>
                </a:lnSpc>
                <a:spcBef>
                  <a:spcPts val="0"/>
                </a:spcBef>
                <a:spcAft>
                  <a:spcPts val="0"/>
                </a:spcAft>
                <a:buNone/>
              </a:pPr>
              <a:r>
                <a:rPr b="0" i="0" lang="en-US" sz="2869" u="none" cap="none" strike="noStrike">
                  <a:solidFill>
                    <a:srgbClr val="FFFFFF"/>
                  </a:solidFill>
                  <a:latin typeface="Arimo"/>
                  <a:ea typeface="Arimo"/>
                  <a:cs typeface="Arimo"/>
                  <a:sym typeface="Arimo"/>
                </a:rPr>
                <a:t>the rights of the small.”</a:t>
              </a:r>
              <a:endParaRPr/>
            </a:p>
          </p:txBody>
        </p:sp>
        <p:sp>
          <p:nvSpPr>
            <p:cNvPr id="350" name="Google Shape;350;p12"/>
            <p:cNvSpPr txBox="1"/>
            <p:nvPr/>
          </p:nvSpPr>
          <p:spPr>
            <a:xfrm>
              <a:off x="830737" y="6783300"/>
              <a:ext cx="4707460" cy="697687"/>
            </a:xfrm>
            <a:prstGeom prst="rect">
              <a:avLst/>
            </a:prstGeom>
            <a:noFill/>
            <a:ln>
              <a:noFill/>
            </a:ln>
          </p:spPr>
          <p:txBody>
            <a:bodyPr anchorCtr="0" anchor="t" bIns="0" lIns="0" spcFirstLastPara="1" rIns="0" wrap="square" tIns="0">
              <a:spAutoFit/>
            </a:bodyPr>
            <a:lstStyle/>
            <a:p>
              <a:pPr indent="0" lvl="0" marL="0" marR="0" rtl="0" algn="ctr">
                <a:lnSpc>
                  <a:spcPct val="170007"/>
                </a:lnSpc>
                <a:spcBef>
                  <a:spcPts val="0"/>
                </a:spcBef>
                <a:spcAft>
                  <a:spcPts val="0"/>
                </a:spcAft>
                <a:buNone/>
              </a:pPr>
              <a:r>
                <a:rPr b="0" i="0" lang="en-US" sz="2774" u="none" cap="none" strike="noStrike">
                  <a:solidFill>
                    <a:srgbClr val="FFFFFF"/>
                  </a:solidFill>
                  <a:latin typeface="Arial"/>
                  <a:ea typeface="Arial"/>
                  <a:cs typeface="Arial"/>
                  <a:sym typeface="Arial"/>
                </a:rPr>
                <a:t>Louis Riel</a:t>
              </a:r>
              <a:endParaRPr/>
            </a:p>
          </p:txBody>
        </p:sp>
      </p:grpSp>
      <p:sp>
        <p:nvSpPr>
          <p:cNvPr id="351" name="Google Shape;351;p12"/>
          <p:cNvSpPr/>
          <p:nvPr/>
        </p:nvSpPr>
        <p:spPr>
          <a:xfrm rot="5400000">
            <a:off x="918245" y="1202525"/>
            <a:ext cx="2509480" cy="104431"/>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2"/>
          <p:cNvSpPr/>
          <p:nvPr/>
        </p:nvSpPr>
        <p:spPr>
          <a:xfrm rot="5400000">
            <a:off x="14704799" y="8980045"/>
            <a:ext cx="2509480" cy="104431"/>
          </a:xfrm>
          <a:prstGeom prst="rect">
            <a:avLst/>
          </a:prstGeom>
          <a:solidFill>
            <a:srgbClr val="0101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3" name="Google Shape;353;p12"/>
          <p:cNvGrpSpPr/>
          <p:nvPr/>
        </p:nvGrpSpPr>
        <p:grpSpPr>
          <a:xfrm>
            <a:off x="7170061" y="9258300"/>
            <a:ext cx="4064419" cy="789988"/>
            <a:chOff x="0" y="0"/>
            <a:chExt cx="5419225" cy="1053317"/>
          </a:xfrm>
        </p:grpSpPr>
        <p:pic>
          <p:nvPicPr>
            <p:cNvPr id="354" name="Google Shape;354;p12"/>
            <p:cNvPicPr preferRelativeResize="0"/>
            <p:nvPr/>
          </p:nvPicPr>
          <p:blipFill rotWithShape="1">
            <a:blip r:embed="rId3">
              <a:alphaModFix/>
            </a:blip>
            <a:srcRect b="0" l="0" r="0" t="0"/>
            <a:stretch/>
          </p:blipFill>
          <p:spPr>
            <a:xfrm>
              <a:off x="0" y="0"/>
              <a:ext cx="1073444" cy="1053317"/>
            </a:xfrm>
            <a:prstGeom prst="rect">
              <a:avLst/>
            </a:prstGeom>
            <a:noFill/>
            <a:ln>
              <a:noFill/>
            </a:ln>
          </p:spPr>
        </p:pic>
        <p:sp>
          <p:nvSpPr>
            <p:cNvPr id="355" name="Google Shape;355;p12"/>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FFFFFF"/>
                  </a:solidFill>
                  <a:latin typeface="Arial"/>
                  <a:ea typeface="Arial"/>
                  <a:cs typeface="Arial"/>
                  <a:sym typeface="Arial"/>
                </a:rPr>
                <a:t>(c) Rupertsland Institute 2022</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13"/>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grpSp>
        <p:nvGrpSpPr>
          <p:cNvPr id="365" name="Google Shape;365;p13"/>
          <p:cNvGrpSpPr/>
          <p:nvPr/>
        </p:nvGrpSpPr>
        <p:grpSpPr>
          <a:xfrm>
            <a:off x="11781181" y="486355"/>
            <a:ext cx="6201299" cy="5918904"/>
            <a:chOff x="-194576" y="-6313"/>
            <a:chExt cx="8268398" cy="7891872"/>
          </a:xfrm>
        </p:grpSpPr>
        <p:sp>
          <p:nvSpPr>
            <p:cNvPr id="366" name="Google Shape;366;p13"/>
            <p:cNvSpPr/>
            <p:nvPr/>
          </p:nvSpPr>
          <p:spPr>
            <a:xfrm>
              <a:off x="-194576" y="-6313"/>
              <a:ext cx="8268398" cy="7891872"/>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3"/>
            <p:cNvSpPr txBox="1"/>
            <p:nvPr/>
          </p:nvSpPr>
          <p:spPr>
            <a:xfrm>
              <a:off x="1156916" y="1868649"/>
              <a:ext cx="5565412" cy="4945517"/>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395" u="none" cap="none" strike="noStrike">
                  <a:solidFill>
                    <a:srgbClr val="000000"/>
                  </a:solidFill>
                  <a:latin typeface="League Spartan"/>
                  <a:ea typeface="League Spartan"/>
                  <a:cs typeface="League Spartan"/>
                  <a:sym typeface="League Spartan"/>
                </a:rPr>
                <a:t>The Métis Nation flag is a symbol of </a:t>
              </a:r>
              <a:endParaRPr/>
            </a:p>
            <a:p>
              <a:pPr indent="0" lvl="0" marL="0" marR="0" rtl="0" algn="ctr">
                <a:lnSpc>
                  <a:spcPct val="125010"/>
                </a:lnSpc>
                <a:spcBef>
                  <a:spcPts val="0"/>
                </a:spcBef>
                <a:spcAft>
                  <a:spcPts val="0"/>
                </a:spcAft>
                <a:buNone/>
              </a:pPr>
              <a:r>
                <a:rPr b="0" i="0" lang="en-US" sz="2395" u="none" cap="none" strike="noStrike">
                  <a:solidFill>
                    <a:srgbClr val="D50816"/>
                  </a:solidFill>
                  <a:latin typeface="League Spartan"/>
                  <a:ea typeface="League Spartan"/>
                  <a:cs typeface="League Spartan"/>
                  <a:sym typeface="League Spartan"/>
                </a:rPr>
                <a:t>Métis nationhood </a:t>
              </a:r>
              <a:endParaRPr/>
            </a:p>
            <a:p>
              <a:pPr indent="0" lvl="0" marL="0" marR="0" rtl="0" algn="ctr">
                <a:lnSpc>
                  <a:spcPct val="125010"/>
                </a:lnSpc>
                <a:spcBef>
                  <a:spcPts val="0"/>
                </a:spcBef>
                <a:spcAft>
                  <a:spcPts val="0"/>
                </a:spcAft>
                <a:buNone/>
              </a:pPr>
              <a:r>
                <a:rPr b="0" i="0" lang="en-US" sz="2395" u="none" cap="none" strike="noStrike">
                  <a:solidFill>
                    <a:srgbClr val="D50816"/>
                  </a:solidFill>
                  <a:latin typeface="League Spartan"/>
                  <a:ea typeface="League Spartan"/>
                  <a:cs typeface="League Spartan"/>
                  <a:sym typeface="League Spartan"/>
                </a:rPr>
                <a:t>and unity.</a:t>
              </a:r>
              <a:r>
                <a:rPr b="0" i="0" lang="en-US" sz="2395" u="none" cap="none" strike="noStrike">
                  <a:solidFill>
                    <a:srgbClr val="000000"/>
                  </a:solidFill>
                  <a:latin typeface="League Spartan"/>
                  <a:ea typeface="League Spartan"/>
                  <a:cs typeface="League Spartan"/>
                  <a:sym typeface="League Spartan"/>
                </a:rPr>
                <a:t> </a:t>
              </a:r>
              <a:endParaRPr/>
            </a:p>
            <a:p>
              <a:pPr indent="0" lvl="0" marL="0" marR="0" rtl="0" algn="ctr">
                <a:lnSpc>
                  <a:spcPct val="125010"/>
                </a:lnSpc>
                <a:spcBef>
                  <a:spcPts val="0"/>
                </a:spcBef>
                <a:spcAft>
                  <a:spcPts val="0"/>
                </a:spcAft>
                <a:buNone/>
              </a:pPr>
              <a:r>
                <a:t/>
              </a:r>
              <a:endParaRPr b="0" i="0" sz="2395" u="none" cap="none" strike="noStrike">
                <a:solidFill>
                  <a:srgbClr val="000000"/>
                </a:solidFill>
                <a:latin typeface="League Spartan"/>
                <a:ea typeface="League Spartan"/>
                <a:cs typeface="League Spartan"/>
                <a:sym typeface="League Spartan"/>
              </a:endParaRPr>
            </a:p>
            <a:p>
              <a:pPr indent="0" lvl="0" marL="0" marR="0" rtl="0" algn="ctr">
                <a:lnSpc>
                  <a:spcPct val="125010"/>
                </a:lnSpc>
                <a:spcBef>
                  <a:spcPts val="0"/>
                </a:spcBef>
                <a:spcAft>
                  <a:spcPts val="0"/>
                </a:spcAft>
                <a:buNone/>
              </a:pPr>
              <a:r>
                <a:rPr b="0" i="0" lang="en-US" sz="2395" u="none" cap="none" strike="noStrike">
                  <a:solidFill>
                    <a:srgbClr val="000000"/>
                  </a:solidFill>
                  <a:latin typeface="League Spartan"/>
                  <a:ea typeface="League Spartan"/>
                  <a:cs typeface="League Spartan"/>
                  <a:sym typeface="League Spartan"/>
                </a:rPr>
                <a:t> It is a reminder of </a:t>
              </a:r>
              <a:r>
                <a:rPr b="0" i="0" lang="en-US" sz="2395" u="none" cap="none" strike="noStrike">
                  <a:solidFill>
                    <a:srgbClr val="D50816"/>
                  </a:solidFill>
                  <a:latin typeface="League Spartan"/>
                  <a:ea typeface="League Spartan"/>
                  <a:cs typeface="League Spartan"/>
                  <a:sym typeface="League Spartan"/>
                </a:rPr>
                <a:t>what their ancestors fought for</a:t>
              </a:r>
              <a:r>
                <a:rPr b="0" i="0" lang="en-US" sz="2395" u="none" cap="none" strike="noStrike">
                  <a:solidFill>
                    <a:srgbClr val="000000"/>
                  </a:solidFill>
                  <a:latin typeface="League Spartan"/>
                  <a:ea typeface="League Spartan"/>
                  <a:cs typeface="League Spartan"/>
                  <a:sym typeface="League Spartan"/>
                </a:rPr>
                <a:t>, </a:t>
              </a:r>
              <a:endParaRPr/>
            </a:p>
            <a:p>
              <a:pPr indent="0" lvl="0" marL="0" marR="0" rtl="0" algn="ctr">
                <a:lnSpc>
                  <a:spcPct val="125010"/>
                </a:lnSpc>
                <a:spcBef>
                  <a:spcPts val="0"/>
                </a:spcBef>
                <a:spcAft>
                  <a:spcPts val="0"/>
                </a:spcAft>
                <a:buNone/>
              </a:pPr>
              <a:r>
                <a:rPr b="0" i="0" lang="en-US" sz="2395" u="none" cap="none" strike="noStrike">
                  <a:solidFill>
                    <a:srgbClr val="000000"/>
                  </a:solidFill>
                  <a:latin typeface="League Spartan"/>
                  <a:ea typeface="League Spartan"/>
                  <a:cs typeface="League Spartan"/>
                  <a:sym typeface="League Spartan"/>
                </a:rPr>
                <a:t>to preserve their </a:t>
              </a:r>
              <a:r>
                <a:rPr b="0" i="0" lang="en-US" sz="2395" u="none" cap="none" strike="noStrike">
                  <a:solidFill>
                    <a:srgbClr val="D50816"/>
                  </a:solidFill>
                  <a:latin typeface="League Spartan"/>
                  <a:ea typeface="League Spartan"/>
                  <a:cs typeface="League Spartan"/>
                  <a:sym typeface="League Spartan"/>
                </a:rPr>
                <a:t>way of life, their culture, and their traditions</a:t>
              </a:r>
              <a:r>
                <a:rPr b="0" i="0" lang="en-US" sz="2395" u="none" cap="none" strike="noStrike">
                  <a:solidFill>
                    <a:srgbClr val="000000"/>
                  </a:solidFill>
                  <a:latin typeface="League Spartan"/>
                  <a:ea typeface="League Spartan"/>
                  <a:cs typeface="League Spartan"/>
                  <a:sym typeface="League Spartan"/>
                </a:rPr>
                <a:t>. </a:t>
              </a:r>
              <a:endParaRPr/>
            </a:p>
          </p:txBody>
        </p:sp>
      </p:grpSp>
      <p:grpSp>
        <p:nvGrpSpPr>
          <p:cNvPr id="368" name="Google Shape;368;p13"/>
          <p:cNvGrpSpPr/>
          <p:nvPr/>
        </p:nvGrpSpPr>
        <p:grpSpPr>
          <a:xfrm>
            <a:off x="7111791" y="9258300"/>
            <a:ext cx="4064419" cy="789988"/>
            <a:chOff x="0" y="0"/>
            <a:chExt cx="5419225" cy="1053317"/>
          </a:xfrm>
        </p:grpSpPr>
        <p:pic>
          <p:nvPicPr>
            <p:cNvPr id="369" name="Google Shape;369;p13"/>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370" name="Google Shape;370;p13"/>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4"/>
          <p:cNvSpPr/>
          <p:nvPr/>
        </p:nvSpPr>
        <p:spPr>
          <a:xfrm>
            <a:off x="1841532" y="0"/>
            <a:ext cx="14731066" cy="3523031"/>
          </a:xfrm>
          <a:prstGeom prst="rect">
            <a:avLst/>
          </a:pr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10093550" y="-564430"/>
            <a:ext cx="5142964" cy="5142943"/>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24998" r="-2499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1" name="Google Shape;381;p14"/>
          <p:cNvGrpSpPr/>
          <p:nvPr/>
        </p:nvGrpSpPr>
        <p:grpSpPr>
          <a:xfrm>
            <a:off x="1931194" y="3945494"/>
            <a:ext cx="9190055" cy="5989030"/>
            <a:chOff x="0" y="-9525"/>
            <a:chExt cx="12253406" cy="7985374"/>
          </a:xfrm>
        </p:grpSpPr>
        <p:sp>
          <p:nvSpPr>
            <p:cNvPr id="382" name="Google Shape;382;p14"/>
            <p:cNvSpPr txBox="1"/>
            <p:nvPr/>
          </p:nvSpPr>
          <p:spPr>
            <a:xfrm>
              <a:off x="0" y="839986"/>
              <a:ext cx="12253406" cy="7135863"/>
            </a:xfrm>
            <a:prstGeom prst="rect">
              <a:avLst/>
            </a:prstGeom>
            <a:noFill/>
            <a:ln>
              <a:noFill/>
            </a:ln>
          </p:spPr>
          <p:txBody>
            <a:bodyPr anchorCtr="0" anchor="t" bIns="0" lIns="0" spcFirstLastPara="1" rIns="0" wrap="square" tIns="0">
              <a:spAutoFit/>
            </a:bodyPr>
            <a:lstStyle/>
            <a:p>
              <a:pPr indent="0" lvl="0" marL="0" marR="0" rtl="0" algn="l">
                <a:lnSpc>
                  <a:spcPct val="169982"/>
                </a:lnSpc>
                <a:spcBef>
                  <a:spcPts val="0"/>
                </a:spcBef>
                <a:spcAft>
                  <a:spcPts val="0"/>
                </a:spcAft>
                <a:buNone/>
              </a:pPr>
              <a:r>
                <a:rPr b="0" i="0" lang="en-US" sz="2905" u="none" cap="none" strike="noStrike">
                  <a:solidFill>
                    <a:srgbClr val="000000"/>
                  </a:solidFill>
                  <a:latin typeface="Arial"/>
                  <a:ea typeface="Arial"/>
                  <a:cs typeface="Arial"/>
                  <a:sym typeface="Arial"/>
                </a:rPr>
                <a:t>The  </a:t>
              </a:r>
              <a:r>
                <a:rPr b="0" i="0" lang="en-US" sz="2905" u="none" cap="none" strike="noStrike">
                  <a:solidFill>
                    <a:srgbClr val="2231C9"/>
                  </a:solidFill>
                  <a:latin typeface="Arial"/>
                  <a:ea typeface="Arial"/>
                  <a:cs typeface="Arial"/>
                  <a:sym typeface="Arial"/>
                </a:rPr>
                <a:t>infinity  symbol</a:t>
              </a:r>
              <a:r>
                <a:rPr b="0" i="0" lang="en-US" sz="2905" u="none" cap="none" strike="noStrike">
                  <a:solidFill>
                    <a:srgbClr val="000000"/>
                  </a:solidFill>
                  <a:latin typeface="Arial"/>
                  <a:ea typeface="Arial"/>
                  <a:cs typeface="Arial"/>
                  <a:sym typeface="Arial"/>
                </a:rPr>
                <a:t> in  the  centre represents  the  </a:t>
              </a:r>
              <a:r>
                <a:rPr b="0" i="0" lang="en-US" sz="2905" u="none" cap="none" strike="noStrike">
                  <a:solidFill>
                    <a:srgbClr val="2231C9"/>
                  </a:solidFill>
                  <a:latin typeface="Arial"/>
                  <a:ea typeface="Arial"/>
                  <a:cs typeface="Arial"/>
                  <a:sym typeface="Arial"/>
                </a:rPr>
                <a:t>joining  of  two  cultures</a:t>
              </a:r>
              <a:r>
                <a:rPr b="0" i="0" lang="en-US" sz="2905" u="none" cap="none" strike="noStrike">
                  <a:solidFill>
                    <a:srgbClr val="000000"/>
                  </a:solidFill>
                  <a:latin typeface="Arial"/>
                  <a:ea typeface="Arial"/>
                  <a:cs typeface="Arial"/>
                  <a:sym typeface="Arial"/>
                </a:rPr>
                <a:t>  and  the </a:t>
              </a:r>
              <a:r>
                <a:rPr b="0" i="0" lang="en-US" sz="2905" u="none" cap="none" strike="noStrike">
                  <a:solidFill>
                    <a:srgbClr val="2231C9"/>
                  </a:solidFill>
                  <a:latin typeface="Arial"/>
                  <a:ea typeface="Arial"/>
                  <a:cs typeface="Arial"/>
                  <a:sym typeface="Arial"/>
                </a:rPr>
                <a:t>immortality  of  the  Métis Nation</a:t>
              </a:r>
              <a:r>
                <a:rPr b="0" i="0" lang="en-US" sz="2905" u="none" cap="none" strike="noStrike">
                  <a:solidFill>
                    <a:srgbClr val="000000"/>
                  </a:solidFill>
                  <a:latin typeface="Arial"/>
                  <a:ea typeface="Arial"/>
                  <a:cs typeface="Arial"/>
                  <a:sym typeface="Arial"/>
                </a:rPr>
                <a:t>.  </a:t>
              </a:r>
              <a:endParaRPr/>
            </a:p>
            <a:p>
              <a:pPr indent="0" lvl="0" marL="0" marR="0" rtl="0" algn="l">
                <a:lnSpc>
                  <a:spcPct val="169982"/>
                </a:lnSpc>
                <a:spcBef>
                  <a:spcPts val="0"/>
                </a:spcBef>
                <a:spcAft>
                  <a:spcPts val="0"/>
                </a:spcAft>
                <a:buNone/>
              </a:pPr>
              <a:r>
                <a:t/>
              </a:r>
              <a:endParaRPr b="0" i="0" sz="2905" u="none" cap="none" strike="noStrike">
                <a:solidFill>
                  <a:srgbClr val="000000"/>
                </a:solidFill>
                <a:latin typeface="Arial"/>
                <a:ea typeface="Arial"/>
                <a:cs typeface="Arial"/>
                <a:sym typeface="Arial"/>
              </a:endParaRPr>
            </a:p>
            <a:p>
              <a:pPr indent="0" lvl="0" marL="0" marR="0" rtl="0" algn="l">
                <a:lnSpc>
                  <a:spcPct val="169982"/>
                </a:lnSpc>
                <a:spcBef>
                  <a:spcPts val="0"/>
                </a:spcBef>
                <a:spcAft>
                  <a:spcPts val="0"/>
                </a:spcAft>
                <a:buNone/>
              </a:pPr>
              <a:r>
                <a:rPr b="0" i="0" lang="en-US" sz="2905" u="none" cap="none" strike="noStrike">
                  <a:solidFill>
                    <a:srgbClr val="000000"/>
                  </a:solidFill>
                  <a:latin typeface="Arial"/>
                  <a:ea typeface="Arial"/>
                  <a:cs typeface="Arial"/>
                  <a:sym typeface="Arial"/>
                </a:rPr>
                <a:t>Today,  the </a:t>
              </a:r>
              <a:r>
                <a:rPr b="0" i="0" lang="en-US" sz="2905" u="none" cap="none" strike="noStrike">
                  <a:solidFill>
                    <a:srgbClr val="2231C9"/>
                  </a:solidFill>
                  <a:latin typeface="Arial"/>
                  <a:ea typeface="Arial"/>
                  <a:cs typeface="Arial"/>
                  <a:sym typeface="Arial"/>
                </a:rPr>
                <a:t>Métis recognize  both  red  and  blue</a:t>
              </a:r>
              <a:r>
                <a:rPr b="0" i="0" lang="en-US" sz="2905" u="none" cap="none" strike="noStrike">
                  <a:solidFill>
                    <a:srgbClr val="000000"/>
                  </a:solidFill>
                  <a:latin typeface="Arial"/>
                  <a:ea typeface="Arial"/>
                  <a:cs typeface="Arial"/>
                  <a:sym typeface="Arial"/>
                </a:rPr>
                <a:t>  versions  of  their flag  as  a symbol of  their  nationhood. </a:t>
              </a:r>
              <a:endParaRPr/>
            </a:p>
            <a:p>
              <a:pPr indent="0" lvl="0" marL="0" marR="0" rtl="0" algn="l">
                <a:lnSpc>
                  <a:spcPct val="141755"/>
                </a:lnSpc>
                <a:spcBef>
                  <a:spcPts val="0"/>
                </a:spcBef>
                <a:spcAft>
                  <a:spcPts val="0"/>
                </a:spcAft>
                <a:buNone/>
              </a:pPr>
              <a:r>
                <a:t/>
              </a:r>
              <a:endParaRPr b="0" i="0" sz="2905" u="none" cap="none" strike="noStrike">
                <a:solidFill>
                  <a:srgbClr val="000000"/>
                </a:solidFill>
                <a:latin typeface="Arial"/>
                <a:ea typeface="Arial"/>
                <a:cs typeface="Arial"/>
                <a:sym typeface="Arial"/>
              </a:endParaRPr>
            </a:p>
            <a:p>
              <a:pPr indent="0" lvl="0" marL="0" marR="0" rtl="0" algn="l">
                <a:lnSpc>
                  <a:spcPct val="141755"/>
                </a:lnSpc>
                <a:spcBef>
                  <a:spcPts val="0"/>
                </a:spcBef>
                <a:spcAft>
                  <a:spcPts val="0"/>
                </a:spcAft>
                <a:buNone/>
              </a:pPr>
              <a:r>
                <a:t/>
              </a:r>
              <a:endParaRPr b="0" i="0" sz="2905" u="none" cap="none" strike="noStrike">
                <a:solidFill>
                  <a:srgbClr val="000000"/>
                </a:solidFill>
                <a:latin typeface="Arial"/>
                <a:ea typeface="Arial"/>
                <a:cs typeface="Arial"/>
                <a:sym typeface="Arial"/>
              </a:endParaRPr>
            </a:p>
          </p:txBody>
        </p:sp>
        <p:sp>
          <p:nvSpPr>
            <p:cNvPr id="383" name="Google Shape;383;p14"/>
            <p:cNvSpPr txBox="1"/>
            <p:nvPr/>
          </p:nvSpPr>
          <p:spPr>
            <a:xfrm>
              <a:off x="0" y="-9525"/>
              <a:ext cx="12227298" cy="655904"/>
            </a:xfrm>
            <a:prstGeom prst="rect">
              <a:avLst/>
            </a:prstGeom>
            <a:noFill/>
            <a:ln>
              <a:noFill/>
            </a:ln>
          </p:spPr>
          <p:txBody>
            <a:bodyPr anchorCtr="0" anchor="t" bIns="0" lIns="0" spcFirstLastPara="1" rIns="0" wrap="square" tIns="0">
              <a:spAutoFit/>
            </a:bodyPr>
            <a:lstStyle/>
            <a:p>
              <a:pPr indent="0" lvl="0" marL="0" marR="0" rtl="0" algn="l">
                <a:lnSpc>
                  <a:spcPct val="125015"/>
                </a:lnSpc>
                <a:spcBef>
                  <a:spcPts val="0"/>
                </a:spcBef>
                <a:spcAft>
                  <a:spcPts val="0"/>
                </a:spcAft>
                <a:buNone/>
              </a:pPr>
              <a:r>
                <a:rPr b="0" i="0" lang="en-US" sz="3230" u="none" cap="none" strike="noStrike">
                  <a:solidFill>
                    <a:srgbClr val="D50816"/>
                  </a:solidFill>
                  <a:latin typeface="League Spartan"/>
                  <a:ea typeface="League Spartan"/>
                  <a:cs typeface="League Spartan"/>
                  <a:sym typeface="League Spartan"/>
                </a:rPr>
                <a:t>Symbols and Colours</a:t>
              </a:r>
              <a:endParaRPr/>
            </a:p>
          </p:txBody>
        </p:sp>
      </p:grpSp>
      <p:grpSp>
        <p:nvGrpSpPr>
          <p:cNvPr id="384" name="Google Shape;384;p14"/>
          <p:cNvGrpSpPr/>
          <p:nvPr/>
        </p:nvGrpSpPr>
        <p:grpSpPr>
          <a:xfrm>
            <a:off x="7174856" y="9258300"/>
            <a:ext cx="4064419" cy="789988"/>
            <a:chOff x="0" y="0"/>
            <a:chExt cx="5419225" cy="1053317"/>
          </a:xfrm>
        </p:grpSpPr>
        <p:pic>
          <p:nvPicPr>
            <p:cNvPr id="385" name="Google Shape;385;p14"/>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386" name="Google Shape;386;p14"/>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pic>
        <p:nvPicPr>
          <p:cNvPr id="387" name="Google Shape;387;p14"/>
          <p:cNvPicPr preferRelativeResize="0"/>
          <p:nvPr/>
        </p:nvPicPr>
        <p:blipFill rotWithShape="1">
          <a:blip r:embed="rId5">
            <a:alphaModFix/>
          </a:blip>
          <a:srcRect b="0" l="0" r="0" t="0"/>
          <a:stretch/>
        </p:blipFill>
        <p:spPr>
          <a:xfrm>
            <a:off x="11859783" y="4578513"/>
            <a:ext cx="4966868" cy="4910990"/>
          </a:xfrm>
          <a:prstGeom prst="rect">
            <a:avLst/>
          </a:prstGeom>
          <a:noFill/>
          <a:ln>
            <a:noFill/>
          </a:ln>
        </p:spPr>
      </p:pic>
      <p:sp>
        <p:nvSpPr>
          <p:cNvPr id="388" name="Google Shape;388;p14"/>
          <p:cNvSpPr txBox="1"/>
          <p:nvPr/>
        </p:nvSpPr>
        <p:spPr>
          <a:xfrm>
            <a:off x="3314700" y="1122702"/>
            <a:ext cx="7426993" cy="1603772"/>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0" i="0" lang="en-US" sz="5062" u="none" cap="none" strike="noStrike">
                <a:solidFill>
                  <a:srgbClr val="FFFFFF"/>
                </a:solidFill>
                <a:latin typeface="League Spartan"/>
                <a:ea typeface="League Spartan"/>
                <a:cs typeface="League Spartan"/>
                <a:sym typeface="League Spartan"/>
              </a:rPr>
              <a:t>About the </a:t>
            </a:r>
            <a:endParaRPr/>
          </a:p>
          <a:p>
            <a:pPr indent="0" lvl="0" marL="0" marR="0" rtl="0" algn="l">
              <a:lnSpc>
                <a:spcPct val="125009"/>
              </a:lnSpc>
              <a:spcBef>
                <a:spcPts val="0"/>
              </a:spcBef>
              <a:spcAft>
                <a:spcPts val="0"/>
              </a:spcAft>
              <a:buNone/>
            </a:pPr>
            <a:r>
              <a:rPr b="0" i="0" lang="en-US" sz="5062" u="none" cap="none" strike="noStrike">
                <a:solidFill>
                  <a:srgbClr val="FFFFFF"/>
                </a:solidFill>
                <a:latin typeface="League Spartan"/>
                <a:ea typeface="League Spartan"/>
                <a:cs typeface="League Spartan"/>
                <a:sym typeface="League Spartan"/>
              </a:rPr>
              <a:t>Métis Nation Flag</a:t>
            </a:r>
            <a:endParaRPr/>
          </a:p>
        </p:txBody>
      </p:sp>
      <p:sp>
        <p:nvSpPr>
          <p:cNvPr id="389" name="Google Shape;389;p14"/>
          <p:cNvSpPr txBox="1"/>
          <p:nvPr/>
        </p:nvSpPr>
        <p:spPr>
          <a:xfrm>
            <a:off x="12443681" y="5783672"/>
            <a:ext cx="3799071" cy="2300770"/>
          </a:xfrm>
          <a:prstGeom prst="rect">
            <a:avLst/>
          </a:prstGeom>
          <a:noFill/>
          <a:ln>
            <a:noFill/>
          </a:ln>
        </p:spPr>
        <p:txBody>
          <a:bodyPr anchorCtr="0" anchor="t" bIns="0" lIns="0" spcFirstLastPara="1" rIns="0" wrap="square" tIns="0">
            <a:spAutoFit/>
          </a:bodyPr>
          <a:lstStyle/>
          <a:p>
            <a:pPr indent="0" lvl="0" marL="0" marR="0" rtl="0" algn="ctr">
              <a:lnSpc>
                <a:spcPct val="125013"/>
              </a:lnSpc>
              <a:spcBef>
                <a:spcPts val="0"/>
              </a:spcBef>
              <a:spcAft>
                <a:spcPts val="0"/>
              </a:spcAft>
              <a:buNone/>
            </a:pPr>
            <a:r>
              <a:rPr b="0" i="0" lang="en-US" sz="3630" u="none" cap="none" strike="noStrike">
                <a:solidFill>
                  <a:srgbClr val="000000"/>
                </a:solidFill>
                <a:latin typeface="Arial"/>
                <a:ea typeface="Arial"/>
                <a:cs typeface="Arial"/>
                <a:sym typeface="Arial"/>
              </a:rPr>
              <a:t>Should you fly a blue or red Métis Nation flag in your community?</a:t>
            </a:r>
            <a:endParaRPr/>
          </a:p>
        </p:txBody>
      </p:sp>
      <p:pic>
        <p:nvPicPr>
          <p:cNvPr id="390" name="Google Shape;390;p14"/>
          <p:cNvPicPr preferRelativeResize="0"/>
          <p:nvPr/>
        </p:nvPicPr>
        <p:blipFill rotWithShape="1">
          <a:blip r:embed="rId6">
            <a:alphaModFix/>
          </a:blip>
          <a:srcRect b="0" l="0" r="0" t="0"/>
          <a:stretch/>
        </p:blipFill>
        <p:spPr>
          <a:xfrm>
            <a:off x="16143711" y="8528216"/>
            <a:ext cx="1365878" cy="14063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15"/>
          <p:cNvPicPr preferRelativeResize="0"/>
          <p:nvPr/>
        </p:nvPicPr>
        <p:blipFill rotWithShape="1">
          <a:blip r:embed="rId3">
            <a:alphaModFix/>
          </a:blip>
          <a:srcRect b="19022" l="0" r="0" t="19023"/>
          <a:stretch/>
        </p:blipFill>
        <p:spPr>
          <a:xfrm>
            <a:off x="0" y="0"/>
            <a:ext cx="18288000" cy="10287000"/>
          </a:xfrm>
          <a:prstGeom prst="rect">
            <a:avLst/>
          </a:prstGeom>
          <a:noFill/>
          <a:ln>
            <a:noFill/>
          </a:ln>
        </p:spPr>
      </p:pic>
      <p:sp>
        <p:nvSpPr>
          <p:cNvPr id="400" name="Google Shape;400;p15"/>
          <p:cNvSpPr/>
          <p:nvPr/>
        </p:nvSpPr>
        <p:spPr>
          <a:xfrm>
            <a:off x="8563027" y="1021633"/>
            <a:ext cx="9255890" cy="8834396"/>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txBox="1"/>
          <p:nvPr/>
        </p:nvSpPr>
        <p:spPr>
          <a:xfrm>
            <a:off x="9251274" y="3021409"/>
            <a:ext cx="8099610" cy="5543311"/>
          </a:xfrm>
          <a:prstGeom prst="rect">
            <a:avLst/>
          </a:prstGeom>
          <a:noFill/>
          <a:ln>
            <a:noFill/>
          </a:ln>
        </p:spPr>
        <p:txBody>
          <a:bodyPr anchorCtr="0" anchor="t" bIns="0" lIns="0" spcFirstLastPara="1" rIns="0" wrap="square" tIns="0">
            <a:spAutoFit/>
          </a:bodyPr>
          <a:lstStyle/>
          <a:p>
            <a:pPr indent="0" lvl="0" marL="0" marR="0" rtl="0" algn="ctr">
              <a:lnSpc>
                <a:spcPct val="124997"/>
              </a:lnSpc>
              <a:spcBef>
                <a:spcPts val="0"/>
              </a:spcBef>
              <a:spcAft>
                <a:spcPts val="0"/>
              </a:spcAft>
              <a:buNone/>
            </a:pPr>
            <a:r>
              <a:rPr b="0" i="0" lang="en-US" sz="11749" u="none" cap="none" strike="noStrike">
                <a:solidFill>
                  <a:srgbClr val="000000"/>
                </a:solidFill>
                <a:latin typeface="League Spartan"/>
                <a:ea typeface="League Spartan"/>
                <a:cs typeface="League Spartan"/>
                <a:sym typeface="League Spartan"/>
              </a:rPr>
              <a:t>Why fly the Métis flag?</a:t>
            </a:r>
            <a:endParaRPr/>
          </a:p>
        </p:txBody>
      </p:sp>
      <p:grpSp>
        <p:nvGrpSpPr>
          <p:cNvPr id="402" name="Google Shape;402;p15"/>
          <p:cNvGrpSpPr/>
          <p:nvPr/>
        </p:nvGrpSpPr>
        <p:grpSpPr>
          <a:xfrm>
            <a:off x="7500767" y="9503716"/>
            <a:ext cx="4064419" cy="789988"/>
            <a:chOff x="0" y="0"/>
            <a:chExt cx="5419225" cy="1053317"/>
          </a:xfrm>
        </p:grpSpPr>
        <p:pic>
          <p:nvPicPr>
            <p:cNvPr id="403" name="Google Shape;403;p15"/>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404" name="Google Shape;404;p15"/>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FFFFFF"/>
                  </a:solidFill>
                  <a:latin typeface="Arial"/>
                  <a:ea typeface="Arial"/>
                  <a:cs typeface="Arial"/>
                  <a:sym typeface="Arial"/>
                </a:rPr>
                <a:t>(c) Rupertsland Institute 2022</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16"/>
          <p:cNvPicPr preferRelativeResize="0"/>
          <p:nvPr/>
        </p:nvPicPr>
        <p:blipFill rotWithShape="1">
          <a:blip r:embed="rId3">
            <a:alphaModFix/>
          </a:blip>
          <a:srcRect b="12500" l="0" r="0" t="12500"/>
          <a:stretch/>
        </p:blipFill>
        <p:spPr>
          <a:xfrm>
            <a:off x="0" y="0"/>
            <a:ext cx="18288000" cy="10287000"/>
          </a:xfrm>
          <a:prstGeom prst="rect">
            <a:avLst/>
          </a:prstGeom>
          <a:noFill/>
          <a:ln>
            <a:noFill/>
          </a:ln>
        </p:spPr>
      </p:pic>
      <p:grpSp>
        <p:nvGrpSpPr>
          <p:cNvPr id="414" name="Google Shape;414;p16"/>
          <p:cNvGrpSpPr/>
          <p:nvPr/>
        </p:nvGrpSpPr>
        <p:grpSpPr>
          <a:xfrm>
            <a:off x="12274693" y="1785081"/>
            <a:ext cx="5070940" cy="4840020"/>
            <a:chOff x="-159109" y="-5163"/>
            <a:chExt cx="6761253" cy="6453359"/>
          </a:xfrm>
        </p:grpSpPr>
        <p:sp>
          <p:nvSpPr>
            <p:cNvPr id="415" name="Google Shape;415;p16"/>
            <p:cNvSpPr/>
            <p:nvPr/>
          </p:nvSpPr>
          <p:spPr>
            <a:xfrm>
              <a:off x="-159109" y="-5163"/>
              <a:ext cx="6761253" cy="6453359"/>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txBox="1"/>
            <p:nvPr/>
          </p:nvSpPr>
          <p:spPr>
            <a:xfrm>
              <a:off x="263211" y="1565158"/>
              <a:ext cx="5916612" cy="4802312"/>
            </a:xfrm>
            <a:prstGeom prst="rect">
              <a:avLst/>
            </a:prstGeom>
            <a:noFill/>
            <a:ln>
              <a:noFill/>
            </a:ln>
          </p:spPr>
          <p:txBody>
            <a:bodyPr anchorCtr="0" anchor="t" bIns="0" lIns="0" spcFirstLastPara="1" rIns="0" wrap="square" tIns="0">
              <a:spAutoFit/>
            </a:bodyPr>
            <a:lstStyle/>
            <a:p>
              <a:pPr indent="0" lvl="0" marL="0" marR="0" rtl="0" algn="ctr">
                <a:lnSpc>
                  <a:spcPct val="125013"/>
                </a:lnSpc>
                <a:spcBef>
                  <a:spcPts val="0"/>
                </a:spcBef>
                <a:spcAft>
                  <a:spcPts val="0"/>
                </a:spcAft>
                <a:buNone/>
              </a:pPr>
              <a:r>
                <a:rPr b="0" i="0" lang="en-US" sz="3814" u="none" cap="none" strike="noStrike">
                  <a:solidFill>
                    <a:srgbClr val="000000"/>
                  </a:solidFill>
                  <a:latin typeface="League Spartan"/>
                  <a:ea typeface="League Spartan"/>
                  <a:cs typeface="League Spartan"/>
                  <a:sym typeface="League Spartan"/>
                </a:rPr>
                <a:t>Question 3:</a:t>
              </a:r>
              <a:endParaRPr/>
            </a:p>
            <a:p>
              <a:pPr indent="0" lvl="0" marL="0" marR="0" rtl="0" algn="ctr">
                <a:lnSpc>
                  <a:spcPct val="125013"/>
                </a:lnSpc>
                <a:spcBef>
                  <a:spcPts val="0"/>
                </a:spcBef>
                <a:spcAft>
                  <a:spcPts val="0"/>
                </a:spcAft>
                <a:buNone/>
              </a:pPr>
              <a:r>
                <a:rPr b="0" i="0" lang="en-US" sz="3814" u="none" cap="none" strike="noStrike">
                  <a:solidFill>
                    <a:srgbClr val="000000"/>
                  </a:solidFill>
                  <a:latin typeface="League Spartan"/>
                  <a:ea typeface="League Spartan"/>
                  <a:cs typeface="League Spartan"/>
                  <a:sym typeface="League Spartan"/>
                </a:rPr>
                <a:t>How do you feel when you see the Canadian flag flying? </a:t>
              </a:r>
              <a:endParaRPr/>
            </a:p>
            <a:p>
              <a:pPr indent="0" lvl="0" marL="0" marR="0" rtl="0" algn="ctr">
                <a:lnSpc>
                  <a:spcPct val="125013"/>
                </a:lnSpc>
                <a:spcBef>
                  <a:spcPts val="0"/>
                </a:spcBef>
                <a:spcAft>
                  <a:spcPts val="0"/>
                </a:spcAft>
                <a:buNone/>
              </a:pPr>
              <a:r>
                <a:t/>
              </a:r>
              <a:endParaRPr b="0" i="0" sz="3814" u="none" cap="none" strike="noStrike">
                <a:solidFill>
                  <a:srgbClr val="000000"/>
                </a:solidFill>
                <a:latin typeface="League Spartan"/>
                <a:ea typeface="League Spartan"/>
                <a:cs typeface="League Spartan"/>
                <a:sym typeface="League Spartan"/>
              </a:endParaRPr>
            </a:p>
          </p:txBody>
        </p:sp>
      </p:grpSp>
      <p:grpSp>
        <p:nvGrpSpPr>
          <p:cNvPr id="417" name="Google Shape;417;p16"/>
          <p:cNvGrpSpPr/>
          <p:nvPr/>
        </p:nvGrpSpPr>
        <p:grpSpPr>
          <a:xfrm>
            <a:off x="7111791" y="9503716"/>
            <a:ext cx="4064419" cy="789988"/>
            <a:chOff x="0" y="0"/>
            <a:chExt cx="5419225" cy="1053317"/>
          </a:xfrm>
        </p:grpSpPr>
        <p:pic>
          <p:nvPicPr>
            <p:cNvPr id="418" name="Google Shape;418;p16"/>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419" name="Google Shape;419;p16"/>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FFFFFF"/>
                  </a:solidFill>
                  <a:latin typeface="Arial"/>
                  <a:ea typeface="Arial"/>
                  <a:cs typeface="Arial"/>
                  <a:sym typeface="Arial"/>
                </a:rPr>
                <a:t>(c) Rupertsland Institute 2022</a:t>
              </a:r>
              <a:endParaRPr/>
            </a:p>
          </p:txBody>
        </p:sp>
      </p:grpSp>
      <p:grpSp>
        <p:nvGrpSpPr>
          <p:cNvPr id="420" name="Google Shape;420;p16"/>
          <p:cNvGrpSpPr/>
          <p:nvPr/>
        </p:nvGrpSpPr>
        <p:grpSpPr>
          <a:xfrm>
            <a:off x="6575531" y="1785081"/>
            <a:ext cx="5070940" cy="4840020"/>
            <a:chOff x="-159109" y="-5163"/>
            <a:chExt cx="6761253" cy="6453359"/>
          </a:xfrm>
        </p:grpSpPr>
        <p:sp>
          <p:nvSpPr>
            <p:cNvPr id="421" name="Google Shape;421;p16"/>
            <p:cNvSpPr/>
            <p:nvPr/>
          </p:nvSpPr>
          <p:spPr>
            <a:xfrm>
              <a:off x="-159109" y="-5163"/>
              <a:ext cx="6761253" cy="6453359"/>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6"/>
            <p:cNvSpPr txBox="1"/>
            <p:nvPr/>
          </p:nvSpPr>
          <p:spPr>
            <a:xfrm>
              <a:off x="263211" y="1565158"/>
              <a:ext cx="5916612" cy="3193951"/>
            </a:xfrm>
            <a:prstGeom prst="rect">
              <a:avLst/>
            </a:prstGeom>
            <a:noFill/>
            <a:ln>
              <a:noFill/>
            </a:ln>
          </p:spPr>
          <p:txBody>
            <a:bodyPr anchorCtr="0" anchor="t" bIns="0" lIns="0" spcFirstLastPara="1" rIns="0" wrap="square" tIns="0">
              <a:spAutoFit/>
            </a:bodyPr>
            <a:lstStyle/>
            <a:p>
              <a:pPr indent="0" lvl="0" marL="0" marR="0" rtl="0" algn="ctr">
                <a:lnSpc>
                  <a:spcPct val="125013"/>
                </a:lnSpc>
                <a:spcBef>
                  <a:spcPts val="0"/>
                </a:spcBef>
                <a:spcAft>
                  <a:spcPts val="0"/>
                </a:spcAft>
                <a:buNone/>
              </a:pPr>
              <a:r>
                <a:rPr b="0" i="0" lang="en-US" sz="3814" u="none" cap="none" strike="noStrike">
                  <a:solidFill>
                    <a:srgbClr val="000000"/>
                  </a:solidFill>
                  <a:latin typeface="League Spartan"/>
                  <a:ea typeface="League Spartan"/>
                  <a:cs typeface="League Spartan"/>
                  <a:sym typeface="League Spartan"/>
                </a:rPr>
                <a:t>Question 2: </a:t>
              </a:r>
              <a:endParaRPr/>
            </a:p>
            <a:p>
              <a:pPr indent="0" lvl="0" marL="0" marR="0" rtl="0" algn="ctr">
                <a:lnSpc>
                  <a:spcPct val="125013"/>
                </a:lnSpc>
                <a:spcBef>
                  <a:spcPts val="0"/>
                </a:spcBef>
                <a:spcAft>
                  <a:spcPts val="0"/>
                </a:spcAft>
                <a:buNone/>
              </a:pPr>
              <a:r>
                <a:rPr b="0" i="0" lang="en-US" sz="3814" u="none" cap="none" strike="noStrike">
                  <a:solidFill>
                    <a:srgbClr val="000000"/>
                  </a:solidFill>
                  <a:latin typeface="League Spartan"/>
                  <a:ea typeface="League Spartan"/>
                  <a:cs typeface="League Spartan"/>
                  <a:sym typeface="League Spartan"/>
                </a:rPr>
                <a:t>When was the Canadian flag first flown?</a:t>
              </a:r>
              <a:endParaRPr/>
            </a:p>
          </p:txBody>
        </p:sp>
      </p:grpSp>
      <p:grpSp>
        <p:nvGrpSpPr>
          <p:cNvPr id="423" name="Google Shape;423;p16"/>
          <p:cNvGrpSpPr/>
          <p:nvPr/>
        </p:nvGrpSpPr>
        <p:grpSpPr>
          <a:xfrm>
            <a:off x="876369" y="1785081"/>
            <a:ext cx="5070940" cy="4840020"/>
            <a:chOff x="-159109" y="-5163"/>
            <a:chExt cx="6761253" cy="6453359"/>
          </a:xfrm>
        </p:grpSpPr>
        <p:sp>
          <p:nvSpPr>
            <p:cNvPr id="424" name="Google Shape;424;p16"/>
            <p:cNvSpPr/>
            <p:nvPr/>
          </p:nvSpPr>
          <p:spPr>
            <a:xfrm>
              <a:off x="-159109" y="-5163"/>
              <a:ext cx="6761253" cy="6453359"/>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
            <p:cNvSpPr txBox="1"/>
            <p:nvPr/>
          </p:nvSpPr>
          <p:spPr>
            <a:xfrm>
              <a:off x="263211" y="1565158"/>
              <a:ext cx="5916612" cy="3998131"/>
            </a:xfrm>
            <a:prstGeom prst="rect">
              <a:avLst/>
            </a:prstGeom>
            <a:noFill/>
            <a:ln>
              <a:noFill/>
            </a:ln>
          </p:spPr>
          <p:txBody>
            <a:bodyPr anchorCtr="0" anchor="t" bIns="0" lIns="0" spcFirstLastPara="1" rIns="0" wrap="square" tIns="0">
              <a:spAutoFit/>
            </a:bodyPr>
            <a:lstStyle/>
            <a:p>
              <a:pPr indent="0" lvl="0" marL="0" marR="0" rtl="0" algn="ctr">
                <a:lnSpc>
                  <a:spcPct val="125013"/>
                </a:lnSpc>
                <a:spcBef>
                  <a:spcPts val="0"/>
                </a:spcBef>
                <a:spcAft>
                  <a:spcPts val="0"/>
                </a:spcAft>
                <a:buNone/>
              </a:pPr>
              <a:r>
                <a:rPr b="0" i="0" lang="en-US" sz="3814" u="none" cap="none" strike="noStrike">
                  <a:solidFill>
                    <a:srgbClr val="000000"/>
                  </a:solidFill>
                  <a:latin typeface="League Spartan"/>
                  <a:ea typeface="League Spartan"/>
                  <a:cs typeface="League Spartan"/>
                  <a:sym typeface="League Spartan"/>
                </a:rPr>
                <a:t>Question 1: </a:t>
              </a:r>
              <a:endParaRPr/>
            </a:p>
            <a:p>
              <a:pPr indent="0" lvl="0" marL="0" marR="0" rtl="0" algn="ctr">
                <a:lnSpc>
                  <a:spcPct val="125013"/>
                </a:lnSpc>
                <a:spcBef>
                  <a:spcPts val="0"/>
                </a:spcBef>
                <a:spcAft>
                  <a:spcPts val="0"/>
                </a:spcAft>
                <a:buNone/>
              </a:pPr>
              <a:r>
                <a:rPr b="0" i="0" lang="en-US" sz="3814" u="none" cap="none" strike="noStrike">
                  <a:solidFill>
                    <a:srgbClr val="000000"/>
                  </a:solidFill>
                  <a:latin typeface="League Spartan"/>
                  <a:ea typeface="League Spartan"/>
                  <a:cs typeface="League Spartan"/>
                  <a:sym typeface="League Spartan"/>
                </a:rPr>
                <a:t>Where have you seen the Canadian flag flying? </a:t>
              </a:r>
              <a:endParaRPr/>
            </a:p>
          </p:txBody>
        </p:sp>
      </p:grpSp>
      <p:pic>
        <p:nvPicPr>
          <p:cNvPr id="426" name="Google Shape;426;p16"/>
          <p:cNvPicPr preferRelativeResize="0"/>
          <p:nvPr/>
        </p:nvPicPr>
        <p:blipFill rotWithShape="1">
          <a:blip r:embed="rId5">
            <a:alphaModFix/>
          </a:blip>
          <a:srcRect b="0" l="0" r="0" t="0"/>
          <a:stretch/>
        </p:blipFill>
        <p:spPr>
          <a:xfrm>
            <a:off x="8004189" y="7156615"/>
            <a:ext cx="2279622" cy="2347101"/>
          </a:xfrm>
          <a:prstGeom prst="rect">
            <a:avLst/>
          </a:prstGeom>
          <a:noFill/>
          <a:ln>
            <a:noFill/>
          </a:ln>
        </p:spPr>
      </p:pic>
      <p:sp>
        <p:nvSpPr>
          <p:cNvPr id="427" name="Google Shape;427;p16"/>
          <p:cNvSpPr txBox="1"/>
          <p:nvPr/>
        </p:nvSpPr>
        <p:spPr>
          <a:xfrm>
            <a:off x="5772933" y="405733"/>
            <a:ext cx="6742135" cy="998868"/>
          </a:xfrm>
          <a:prstGeom prst="rect">
            <a:avLst/>
          </a:prstGeom>
          <a:noFill/>
          <a:ln>
            <a:noFill/>
          </a:ln>
        </p:spPr>
        <p:txBody>
          <a:bodyPr anchorCtr="0" anchor="t" bIns="0" lIns="0" spcFirstLastPara="1" rIns="0" wrap="square" tIns="0">
            <a:spAutoFit/>
          </a:bodyPr>
          <a:lstStyle/>
          <a:p>
            <a:pPr indent="0" lvl="0" marL="0" marR="0" rtl="0" algn="ctr">
              <a:lnSpc>
                <a:spcPct val="221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5015"/>
              </a:lnSpc>
              <a:spcBef>
                <a:spcPts val="0"/>
              </a:spcBef>
              <a:spcAft>
                <a:spcPts val="0"/>
              </a:spcAft>
              <a:buNone/>
            </a:pPr>
            <a:r>
              <a:rPr b="0" i="0" lang="en-US" sz="3190" u="none" cap="none" strike="noStrike">
                <a:solidFill>
                  <a:srgbClr val="010101"/>
                </a:solidFill>
                <a:latin typeface="League Spartan"/>
                <a:ea typeface="League Spartan"/>
                <a:cs typeface="League Spartan"/>
                <a:sym typeface="League Spartan"/>
              </a:rPr>
              <a:t>mâmitonihtamohkan... reflect...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17"/>
          <p:cNvSpPr/>
          <p:nvPr/>
        </p:nvSpPr>
        <p:spPr>
          <a:xfrm>
            <a:off x="1841532" y="0"/>
            <a:ext cx="14731066" cy="3523031"/>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7"/>
          <p:cNvSpPr/>
          <p:nvPr/>
        </p:nvSpPr>
        <p:spPr>
          <a:xfrm>
            <a:off x="11920068" y="-1190305"/>
            <a:ext cx="5339232" cy="533921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31342" l="-87408" r="-187558" t="-82392"/>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 name="Google Shape;438;p17"/>
          <p:cNvGrpSpPr/>
          <p:nvPr/>
        </p:nvGrpSpPr>
        <p:grpSpPr>
          <a:xfrm>
            <a:off x="1841532" y="6882574"/>
            <a:ext cx="6660359" cy="2958888"/>
            <a:chOff x="0" y="-19050"/>
            <a:chExt cx="8880479" cy="3945184"/>
          </a:xfrm>
        </p:grpSpPr>
        <p:sp>
          <p:nvSpPr>
            <p:cNvPr id="439" name="Google Shape;439;p17"/>
            <p:cNvSpPr txBox="1"/>
            <p:nvPr/>
          </p:nvSpPr>
          <p:spPr>
            <a:xfrm>
              <a:off x="0" y="695119"/>
              <a:ext cx="8880479" cy="3231015"/>
            </a:xfrm>
            <a:prstGeom prst="rect">
              <a:avLst/>
            </a:prstGeom>
            <a:noFill/>
            <a:ln>
              <a:noFill/>
            </a:ln>
          </p:spPr>
          <p:txBody>
            <a:bodyPr anchorCtr="0" anchor="t" bIns="0" lIns="0" spcFirstLastPara="1" rIns="0" wrap="square" tIns="0">
              <a:spAutoFit/>
            </a:bodyPr>
            <a:lstStyle/>
            <a:p>
              <a:pPr indent="0" lvl="0" marL="0" marR="0" rtl="0" algn="l">
                <a:lnSpc>
                  <a:spcPct val="170043"/>
                </a:lnSpc>
                <a:spcBef>
                  <a:spcPts val="0"/>
                </a:spcBef>
                <a:spcAft>
                  <a:spcPts val="0"/>
                </a:spcAft>
                <a:buNone/>
              </a:pPr>
              <a:r>
                <a:rPr b="0" i="0" lang="en-US" sz="2300" u="none" cap="none" strike="noStrike">
                  <a:solidFill>
                    <a:srgbClr val="000000"/>
                  </a:solidFill>
                  <a:latin typeface="Arial"/>
                  <a:ea typeface="Arial"/>
                  <a:cs typeface="Arial"/>
                  <a:sym typeface="Arial"/>
                </a:rPr>
                <a:t>Flying the Métis flag honors the historical relationship that all Canadians share with the Métis Nation. </a:t>
              </a:r>
              <a:endParaRPr/>
            </a:p>
            <a:p>
              <a:pPr indent="0" lvl="0" marL="0" marR="0" rtl="0" algn="l">
                <a:lnSpc>
                  <a:spcPct val="170043"/>
                </a:lnSpc>
                <a:spcBef>
                  <a:spcPts val="0"/>
                </a:spcBef>
                <a:spcAft>
                  <a:spcPts val="0"/>
                </a:spcAft>
                <a:buNone/>
              </a:pPr>
              <a:r>
                <a:t/>
              </a:r>
              <a:endParaRPr b="0" i="0" sz="2300" u="none" cap="none" strike="noStrike">
                <a:solidFill>
                  <a:srgbClr val="000000"/>
                </a:solidFill>
                <a:latin typeface="Arial"/>
                <a:ea typeface="Arial"/>
                <a:cs typeface="Arial"/>
                <a:sym typeface="Arial"/>
              </a:endParaRPr>
            </a:p>
            <a:p>
              <a:pPr indent="0" lvl="0" marL="0" marR="0" rtl="0" algn="l">
                <a:lnSpc>
                  <a:spcPct val="170043"/>
                </a:lnSpc>
                <a:spcBef>
                  <a:spcPts val="0"/>
                </a:spcBef>
                <a:spcAft>
                  <a:spcPts val="0"/>
                </a:spcAft>
                <a:buNone/>
              </a:pPr>
              <a:r>
                <a:t/>
              </a:r>
              <a:endParaRPr b="0" i="0" sz="2300" u="none" cap="none" strike="noStrike">
                <a:solidFill>
                  <a:srgbClr val="000000"/>
                </a:solidFill>
                <a:latin typeface="Arial"/>
                <a:ea typeface="Arial"/>
                <a:cs typeface="Arial"/>
                <a:sym typeface="Arial"/>
              </a:endParaRPr>
            </a:p>
          </p:txBody>
        </p:sp>
        <p:sp>
          <p:nvSpPr>
            <p:cNvPr id="440" name="Google Shape;440;p17"/>
            <p:cNvSpPr txBox="1"/>
            <p:nvPr/>
          </p:nvSpPr>
          <p:spPr>
            <a:xfrm>
              <a:off x="0" y="-19050"/>
              <a:ext cx="8861558" cy="518451"/>
            </a:xfrm>
            <a:prstGeom prst="rect">
              <a:avLst/>
            </a:prstGeom>
            <a:noFill/>
            <a:ln>
              <a:noFill/>
            </a:ln>
          </p:spPr>
          <p:txBody>
            <a:bodyPr anchorCtr="0" anchor="t" bIns="0" lIns="0" spcFirstLastPara="1" rIns="0" wrap="square" tIns="0">
              <a:spAutoFit/>
            </a:bodyPr>
            <a:lstStyle/>
            <a:p>
              <a:pPr indent="0" lvl="0" marL="0" marR="0" rtl="0" algn="l">
                <a:lnSpc>
                  <a:spcPct val="125010"/>
                </a:lnSpc>
                <a:spcBef>
                  <a:spcPts val="0"/>
                </a:spcBef>
                <a:spcAft>
                  <a:spcPts val="0"/>
                </a:spcAft>
                <a:buNone/>
              </a:pPr>
              <a:r>
                <a:rPr b="0" i="0" lang="en-US" sz="2499" u="none" cap="none" strike="noStrike">
                  <a:solidFill>
                    <a:srgbClr val="2231C9"/>
                  </a:solidFill>
                  <a:latin typeface="League Spartan"/>
                  <a:ea typeface="League Spartan"/>
                  <a:cs typeface="League Spartan"/>
                  <a:sym typeface="League Spartan"/>
                </a:rPr>
                <a:t>Commemorating Métis Nationhood</a:t>
              </a:r>
              <a:endParaRPr/>
            </a:p>
          </p:txBody>
        </p:sp>
      </p:grpSp>
      <p:grpSp>
        <p:nvGrpSpPr>
          <p:cNvPr id="441" name="Google Shape;441;p17"/>
          <p:cNvGrpSpPr/>
          <p:nvPr/>
        </p:nvGrpSpPr>
        <p:grpSpPr>
          <a:xfrm>
            <a:off x="1841532" y="4487439"/>
            <a:ext cx="6660359" cy="2759757"/>
            <a:chOff x="0" y="-19050"/>
            <a:chExt cx="8880479" cy="3679677"/>
          </a:xfrm>
        </p:grpSpPr>
        <p:sp>
          <p:nvSpPr>
            <p:cNvPr id="442" name="Google Shape;442;p17"/>
            <p:cNvSpPr txBox="1"/>
            <p:nvPr/>
          </p:nvSpPr>
          <p:spPr>
            <a:xfrm>
              <a:off x="0" y="641973"/>
              <a:ext cx="8880479" cy="3018654"/>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300" u="none" cap="none" strike="noStrike">
                  <a:solidFill>
                    <a:srgbClr val="000000"/>
                  </a:solidFill>
                  <a:latin typeface="Arial"/>
                  <a:ea typeface="Arial"/>
                  <a:cs typeface="Arial"/>
                  <a:sym typeface="Arial"/>
                </a:rPr>
                <a:t>Seeing the Métis Nation flag is a visual invitation to all students to be themselves and share of their unique identities. </a:t>
              </a:r>
              <a:endParaRPr/>
            </a:p>
            <a:p>
              <a:pPr indent="0" lvl="0" marL="0" marR="0" rtl="0" algn="l">
                <a:lnSpc>
                  <a:spcPct val="141739"/>
                </a:lnSpc>
                <a:spcBef>
                  <a:spcPts val="0"/>
                </a:spcBef>
                <a:spcAft>
                  <a:spcPts val="0"/>
                </a:spcAft>
                <a:buNone/>
              </a:pPr>
              <a:r>
                <a:t/>
              </a:r>
              <a:endParaRPr b="0" i="0" sz="2300" u="none" cap="none" strike="noStrike">
                <a:solidFill>
                  <a:srgbClr val="000000"/>
                </a:solidFill>
                <a:latin typeface="Arial"/>
                <a:ea typeface="Arial"/>
                <a:cs typeface="Arial"/>
                <a:sym typeface="Arial"/>
              </a:endParaRPr>
            </a:p>
            <a:p>
              <a:pPr indent="0" lvl="0" marL="0" marR="0" rtl="0" algn="l">
                <a:lnSpc>
                  <a:spcPct val="141739"/>
                </a:lnSpc>
                <a:spcBef>
                  <a:spcPts val="0"/>
                </a:spcBef>
                <a:spcAft>
                  <a:spcPts val="0"/>
                </a:spcAft>
                <a:buNone/>
              </a:pPr>
              <a:r>
                <a:t/>
              </a:r>
              <a:endParaRPr b="0" i="0" sz="2300" u="none" cap="none" strike="noStrike">
                <a:solidFill>
                  <a:srgbClr val="000000"/>
                </a:solidFill>
                <a:latin typeface="Arial"/>
                <a:ea typeface="Arial"/>
                <a:cs typeface="Arial"/>
                <a:sym typeface="Arial"/>
              </a:endParaRPr>
            </a:p>
          </p:txBody>
        </p:sp>
        <p:sp>
          <p:nvSpPr>
            <p:cNvPr id="443" name="Google Shape;443;p17"/>
            <p:cNvSpPr txBox="1"/>
            <p:nvPr/>
          </p:nvSpPr>
          <p:spPr>
            <a:xfrm>
              <a:off x="0" y="-19050"/>
              <a:ext cx="8861558" cy="518451"/>
            </a:xfrm>
            <a:prstGeom prst="rect">
              <a:avLst/>
            </a:prstGeom>
            <a:noFill/>
            <a:ln>
              <a:noFill/>
            </a:ln>
          </p:spPr>
          <p:txBody>
            <a:bodyPr anchorCtr="0" anchor="t" bIns="0" lIns="0" spcFirstLastPara="1" rIns="0" wrap="square" tIns="0">
              <a:spAutoFit/>
            </a:bodyPr>
            <a:lstStyle/>
            <a:p>
              <a:pPr indent="0" lvl="0" marL="0" marR="0" rtl="0" algn="l">
                <a:lnSpc>
                  <a:spcPct val="125010"/>
                </a:lnSpc>
                <a:spcBef>
                  <a:spcPts val="0"/>
                </a:spcBef>
                <a:spcAft>
                  <a:spcPts val="0"/>
                </a:spcAft>
                <a:buNone/>
              </a:pPr>
              <a:r>
                <a:rPr b="0" i="0" lang="en-US" sz="2499" u="none" cap="none" strike="noStrike">
                  <a:solidFill>
                    <a:srgbClr val="2231C9"/>
                  </a:solidFill>
                  <a:latin typeface="League Spartan"/>
                  <a:ea typeface="League Spartan"/>
                  <a:cs typeface="League Spartan"/>
                  <a:sym typeface="League Spartan"/>
                </a:rPr>
                <a:t>Welcoming Students of All Backgrounds</a:t>
              </a:r>
              <a:endParaRPr/>
            </a:p>
          </p:txBody>
        </p:sp>
      </p:grpSp>
      <p:sp>
        <p:nvSpPr>
          <p:cNvPr id="444" name="Google Shape;444;p17"/>
          <p:cNvSpPr txBox="1"/>
          <p:nvPr/>
        </p:nvSpPr>
        <p:spPr>
          <a:xfrm>
            <a:off x="3098554" y="905748"/>
            <a:ext cx="7426993" cy="1603772"/>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0" i="0" lang="en-US" sz="5062" u="none" cap="none" strike="noStrike">
                <a:solidFill>
                  <a:srgbClr val="FFFFFF"/>
                </a:solidFill>
                <a:latin typeface="League Spartan"/>
                <a:ea typeface="League Spartan"/>
                <a:cs typeface="League Spartan"/>
                <a:sym typeface="League Spartan"/>
              </a:rPr>
              <a:t>Why fly the Métis flag in your community? </a:t>
            </a:r>
            <a:endParaRPr/>
          </a:p>
        </p:txBody>
      </p:sp>
      <p:grpSp>
        <p:nvGrpSpPr>
          <p:cNvPr id="445" name="Google Shape;445;p17"/>
          <p:cNvGrpSpPr/>
          <p:nvPr/>
        </p:nvGrpSpPr>
        <p:grpSpPr>
          <a:xfrm>
            <a:off x="8964008" y="4487439"/>
            <a:ext cx="6700017" cy="1928485"/>
            <a:chOff x="0" y="-19050"/>
            <a:chExt cx="8933356" cy="2571314"/>
          </a:xfrm>
        </p:grpSpPr>
        <p:sp>
          <p:nvSpPr>
            <p:cNvPr id="446" name="Google Shape;446;p17"/>
            <p:cNvSpPr txBox="1"/>
            <p:nvPr/>
          </p:nvSpPr>
          <p:spPr>
            <a:xfrm>
              <a:off x="0" y="641973"/>
              <a:ext cx="8933356" cy="191029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300" u="none" cap="none" strike="noStrike">
                  <a:solidFill>
                    <a:srgbClr val="000000"/>
                  </a:solidFill>
                  <a:latin typeface="Arial"/>
                  <a:ea typeface="Arial"/>
                  <a:cs typeface="Arial"/>
                  <a:sym typeface="Arial"/>
                </a:rPr>
                <a:t>Honoring the Métis Nation flag will build everyone's capacity for intercultural understanding, empathy, and mutual respect</a:t>
              </a:r>
              <a:endParaRPr/>
            </a:p>
          </p:txBody>
        </p:sp>
        <p:sp>
          <p:nvSpPr>
            <p:cNvPr id="447" name="Google Shape;447;p17"/>
            <p:cNvSpPr txBox="1"/>
            <p:nvPr/>
          </p:nvSpPr>
          <p:spPr>
            <a:xfrm>
              <a:off x="0" y="-19050"/>
              <a:ext cx="8914322" cy="518451"/>
            </a:xfrm>
            <a:prstGeom prst="rect">
              <a:avLst/>
            </a:prstGeom>
            <a:noFill/>
            <a:ln>
              <a:noFill/>
            </a:ln>
          </p:spPr>
          <p:txBody>
            <a:bodyPr anchorCtr="0" anchor="t" bIns="0" lIns="0" spcFirstLastPara="1" rIns="0" wrap="square" tIns="0">
              <a:spAutoFit/>
            </a:bodyPr>
            <a:lstStyle/>
            <a:p>
              <a:pPr indent="0" lvl="0" marL="0" marR="0" rtl="0" algn="l">
                <a:lnSpc>
                  <a:spcPct val="125010"/>
                </a:lnSpc>
                <a:spcBef>
                  <a:spcPts val="0"/>
                </a:spcBef>
                <a:spcAft>
                  <a:spcPts val="0"/>
                </a:spcAft>
                <a:buNone/>
              </a:pPr>
              <a:r>
                <a:rPr b="0" i="0" lang="en-US" sz="2499" u="none" cap="none" strike="noStrike">
                  <a:solidFill>
                    <a:srgbClr val="2231C9"/>
                  </a:solidFill>
                  <a:latin typeface="League Spartan"/>
                  <a:ea typeface="League Spartan"/>
                  <a:cs typeface="League Spartan"/>
                  <a:sym typeface="League Spartan"/>
                </a:rPr>
                <a:t>Responding to TRC Calls to Action #63</a:t>
              </a:r>
              <a:endParaRPr/>
            </a:p>
          </p:txBody>
        </p:sp>
      </p:grpSp>
      <p:grpSp>
        <p:nvGrpSpPr>
          <p:cNvPr id="448" name="Google Shape;448;p17"/>
          <p:cNvGrpSpPr/>
          <p:nvPr/>
        </p:nvGrpSpPr>
        <p:grpSpPr>
          <a:xfrm>
            <a:off x="8964008" y="6882574"/>
            <a:ext cx="8070706" cy="1928485"/>
            <a:chOff x="0" y="-19050"/>
            <a:chExt cx="10760942" cy="2571314"/>
          </a:xfrm>
        </p:grpSpPr>
        <p:sp>
          <p:nvSpPr>
            <p:cNvPr id="449" name="Google Shape;449;p17"/>
            <p:cNvSpPr txBox="1"/>
            <p:nvPr/>
          </p:nvSpPr>
          <p:spPr>
            <a:xfrm>
              <a:off x="0" y="641973"/>
              <a:ext cx="10760942" cy="191029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300" u="none" cap="none" strike="noStrike">
                  <a:solidFill>
                    <a:srgbClr val="000000"/>
                  </a:solidFill>
                  <a:latin typeface="Arial"/>
                  <a:ea typeface="Arial"/>
                  <a:cs typeface="Arial"/>
                  <a:sym typeface="Arial"/>
                </a:rPr>
                <a:t>Flying the Métis flag will invite Métis students to learn about their culture, foster a sense of belonging and encourage them to be proud of who they are.</a:t>
              </a:r>
              <a:endParaRPr/>
            </a:p>
          </p:txBody>
        </p:sp>
        <p:sp>
          <p:nvSpPr>
            <p:cNvPr id="450" name="Google Shape;450;p17"/>
            <p:cNvSpPr txBox="1"/>
            <p:nvPr/>
          </p:nvSpPr>
          <p:spPr>
            <a:xfrm>
              <a:off x="0" y="-19050"/>
              <a:ext cx="10738014" cy="518451"/>
            </a:xfrm>
            <a:prstGeom prst="rect">
              <a:avLst/>
            </a:prstGeom>
            <a:noFill/>
            <a:ln>
              <a:noFill/>
            </a:ln>
          </p:spPr>
          <p:txBody>
            <a:bodyPr anchorCtr="0" anchor="t" bIns="0" lIns="0" spcFirstLastPara="1" rIns="0" wrap="square" tIns="0">
              <a:spAutoFit/>
            </a:bodyPr>
            <a:lstStyle/>
            <a:p>
              <a:pPr indent="0" lvl="0" marL="0" marR="0" rtl="0" algn="l">
                <a:lnSpc>
                  <a:spcPct val="125010"/>
                </a:lnSpc>
                <a:spcBef>
                  <a:spcPts val="0"/>
                </a:spcBef>
                <a:spcAft>
                  <a:spcPts val="0"/>
                </a:spcAft>
                <a:buNone/>
              </a:pPr>
              <a:r>
                <a:rPr b="0" i="0" lang="en-US" sz="2499" u="none" cap="none" strike="noStrike">
                  <a:solidFill>
                    <a:srgbClr val="2231C9"/>
                  </a:solidFill>
                  <a:latin typeface="League Spartan"/>
                  <a:ea typeface="League Spartan"/>
                  <a:cs typeface="League Spartan"/>
                  <a:sym typeface="League Spartan"/>
                </a:rPr>
                <a:t>Celebrating Métis Culture</a:t>
              </a:r>
              <a:endParaRPr/>
            </a:p>
          </p:txBody>
        </p:sp>
      </p:grpSp>
      <p:grpSp>
        <p:nvGrpSpPr>
          <p:cNvPr id="451" name="Google Shape;451;p17"/>
          <p:cNvGrpSpPr/>
          <p:nvPr/>
        </p:nvGrpSpPr>
        <p:grpSpPr>
          <a:xfrm>
            <a:off x="7111791" y="9446567"/>
            <a:ext cx="4064419" cy="789988"/>
            <a:chOff x="0" y="0"/>
            <a:chExt cx="5419225" cy="1053317"/>
          </a:xfrm>
        </p:grpSpPr>
        <p:pic>
          <p:nvPicPr>
            <p:cNvPr id="452" name="Google Shape;452;p17"/>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453" name="Google Shape;453;p17"/>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8"/>
          <p:cNvSpPr/>
          <p:nvPr/>
        </p:nvSpPr>
        <p:spPr>
          <a:xfrm>
            <a:off x="1832370" y="1"/>
            <a:ext cx="5149524" cy="10287000"/>
          </a:xfrm>
          <a:prstGeom prst="rect">
            <a:avLst/>
          </a:pr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3" name="Google Shape;463;p18"/>
          <p:cNvGrpSpPr/>
          <p:nvPr/>
        </p:nvGrpSpPr>
        <p:grpSpPr>
          <a:xfrm>
            <a:off x="2452830" y="1402466"/>
            <a:ext cx="4134627" cy="3866500"/>
            <a:chOff x="0" y="-19050"/>
            <a:chExt cx="5512836" cy="5155332"/>
          </a:xfrm>
        </p:grpSpPr>
        <p:sp>
          <p:nvSpPr>
            <p:cNvPr id="464" name="Google Shape;464;p18"/>
            <p:cNvSpPr txBox="1"/>
            <p:nvPr/>
          </p:nvSpPr>
          <p:spPr>
            <a:xfrm>
              <a:off x="0" y="-19050"/>
              <a:ext cx="5512836" cy="4340683"/>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4116" u="none" cap="none" strike="noStrike">
                  <a:solidFill>
                    <a:srgbClr val="FFFFFF"/>
                  </a:solidFill>
                  <a:latin typeface="League Spartan"/>
                  <a:ea typeface="League Spartan"/>
                  <a:cs typeface="League Spartan"/>
                  <a:sym typeface="League Spartan"/>
                </a:rPr>
                <a:t>HOW DO YOU FEEL WHEN YOU SEE THE MÉTIS FLAG FLYING?</a:t>
              </a:r>
              <a:endParaRPr/>
            </a:p>
          </p:txBody>
        </p:sp>
        <p:sp>
          <p:nvSpPr>
            <p:cNvPr id="465" name="Google Shape;465;p18"/>
            <p:cNvSpPr txBox="1"/>
            <p:nvPr/>
          </p:nvSpPr>
          <p:spPr>
            <a:xfrm>
              <a:off x="0" y="4659321"/>
              <a:ext cx="4878360" cy="476961"/>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1" i="0" lang="en-US" sz="1960" u="none" cap="none" strike="noStrike">
                  <a:solidFill>
                    <a:srgbClr val="FFFFFF"/>
                  </a:solidFill>
                  <a:latin typeface="League Spartan"/>
                  <a:ea typeface="League Spartan"/>
                  <a:cs typeface="League Spartan"/>
                  <a:sym typeface="League Spartan"/>
                </a:rPr>
                <a:t>Hearing from community... </a:t>
              </a:r>
              <a:endParaRPr/>
            </a:p>
          </p:txBody>
        </p:sp>
      </p:grpSp>
      <p:sp>
        <p:nvSpPr>
          <p:cNvPr id="466" name="Google Shape;466;p18"/>
          <p:cNvSpPr/>
          <p:nvPr/>
        </p:nvSpPr>
        <p:spPr>
          <a:xfrm>
            <a:off x="4961827" y="5662514"/>
            <a:ext cx="2509480" cy="104431"/>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7" name="Google Shape;467;p18"/>
          <p:cNvGrpSpPr/>
          <p:nvPr/>
        </p:nvGrpSpPr>
        <p:grpSpPr>
          <a:xfrm>
            <a:off x="8441270" y="1402467"/>
            <a:ext cx="7400035" cy="1324522"/>
            <a:chOff x="0" y="-19050"/>
            <a:chExt cx="9866714" cy="1766030"/>
          </a:xfrm>
        </p:grpSpPr>
        <p:sp>
          <p:nvSpPr>
            <p:cNvPr id="468" name="Google Shape;468;p18"/>
            <p:cNvSpPr txBox="1"/>
            <p:nvPr/>
          </p:nvSpPr>
          <p:spPr>
            <a:xfrm>
              <a:off x="0" y="-19050"/>
              <a:ext cx="9866714" cy="518583"/>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499" u="none" cap="none" strike="noStrike">
                  <a:solidFill>
                    <a:srgbClr val="000000"/>
                  </a:solidFill>
                  <a:latin typeface="League Spartan"/>
                  <a:ea typeface="League Spartan"/>
                  <a:cs typeface="League Spartan"/>
                  <a:sym typeface="League Spartan"/>
                </a:rPr>
                <a:t>Easton Tattrie, Grade 6 Métis Student​</a:t>
              </a:r>
              <a:endParaRPr/>
            </a:p>
          </p:txBody>
        </p:sp>
        <p:sp>
          <p:nvSpPr>
            <p:cNvPr id="469" name="Google Shape;469;p18"/>
            <p:cNvSpPr txBox="1"/>
            <p:nvPr/>
          </p:nvSpPr>
          <p:spPr>
            <a:xfrm>
              <a:off x="0" y="497089"/>
              <a:ext cx="9745896" cy="1249891"/>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US" sz="2300" u="none" cap="none" strike="noStrike">
                  <a:solidFill>
                    <a:srgbClr val="D50816"/>
                  </a:solidFill>
                  <a:latin typeface="Arial"/>
                  <a:ea typeface="Arial"/>
                  <a:cs typeface="Arial"/>
                  <a:sym typeface="Arial"/>
                </a:rPr>
                <a:t>"It's nice and fun to see. I want to tell people that don't know what it means."</a:t>
              </a:r>
              <a:endParaRPr/>
            </a:p>
          </p:txBody>
        </p:sp>
      </p:grpSp>
      <p:grpSp>
        <p:nvGrpSpPr>
          <p:cNvPr id="470" name="Google Shape;470;p18"/>
          <p:cNvGrpSpPr/>
          <p:nvPr/>
        </p:nvGrpSpPr>
        <p:grpSpPr>
          <a:xfrm>
            <a:off x="8441270" y="3354968"/>
            <a:ext cx="7802139" cy="4809667"/>
            <a:chOff x="0" y="-19050"/>
            <a:chExt cx="10402852" cy="6412889"/>
          </a:xfrm>
        </p:grpSpPr>
        <p:sp>
          <p:nvSpPr>
            <p:cNvPr id="471" name="Google Shape;471;p18"/>
            <p:cNvSpPr txBox="1"/>
            <p:nvPr/>
          </p:nvSpPr>
          <p:spPr>
            <a:xfrm>
              <a:off x="0" y="-19050"/>
              <a:ext cx="10402852" cy="518583"/>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500" u="none" cap="none" strike="noStrike">
                  <a:solidFill>
                    <a:srgbClr val="000000"/>
                  </a:solidFill>
                  <a:latin typeface="League Spartan"/>
                  <a:ea typeface="League Spartan"/>
                  <a:cs typeface="League Spartan"/>
                  <a:sym typeface="League Spartan"/>
                </a:rPr>
                <a:t>Norma Spicer, Métis Knowledge Keeper​</a:t>
              </a:r>
              <a:endParaRPr/>
            </a:p>
          </p:txBody>
        </p:sp>
        <p:sp>
          <p:nvSpPr>
            <p:cNvPr id="472" name="Google Shape;472;p18"/>
            <p:cNvSpPr txBox="1"/>
            <p:nvPr/>
          </p:nvSpPr>
          <p:spPr>
            <a:xfrm>
              <a:off x="0" y="521148"/>
              <a:ext cx="10275469" cy="5872691"/>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US" sz="2300" u="none" cap="none" strike="noStrike">
                  <a:solidFill>
                    <a:srgbClr val="D50816"/>
                  </a:solidFill>
                  <a:latin typeface="Arial"/>
                  <a:ea typeface="Arial"/>
                  <a:cs typeface="Arial"/>
                  <a:sym typeface="Arial"/>
                </a:rPr>
                <a:t>"When I see our Infinity flag flying at events and ceremonies my heart fills with emotion and I feel myself rising in wonder and awe as a strong sense of belonging starts flooding my vison of the path once taken by those who’s steps, I now follow; how they fought for our Nation; their strength and resistance, our relations and kinship, and of our ways of living and being so generously gifted through generations making me so proud to be Métis."  ​</a:t>
              </a:r>
              <a:endParaRPr/>
            </a:p>
          </p:txBody>
        </p:sp>
      </p:grpSp>
      <p:pic>
        <p:nvPicPr>
          <p:cNvPr id="473" name="Google Shape;473;p18"/>
          <p:cNvPicPr preferRelativeResize="0"/>
          <p:nvPr/>
        </p:nvPicPr>
        <p:blipFill rotWithShape="1">
          <a:blip r:embed="rId3">
            <a:alphaModFix/>
          </a:blip>
          <a:srcRect b="0" l="0" r="0" t="0"/>
          <a:stretch/>
        </p:blipFill>
        <p:spPr>
          <a:xfrm>
            <a:off x="4961827" y="7917137"/>
            <a:ext cx="1625630" cy="902466"/>
          </a:xfrm>
          <a:prstGeom prst="rect">
            <a:avLst/>
          </a:prstGeom>
          <a:noFill/>
          <a:ln>
            <a:noFill/>
          </a:ln>
        </p:spPr>
      </p:pic>
      <p:grpSp>
        <p:nvGrpSpPr>
          <p:cNvPr id="474" name="Google Shape;474;p18"/>
          <p:cNvGrpSpPr/>
          <p:nvPr/>
        </p:nvGrpSpPr>
        <p:grpSpPr>
          <a:xfrm>
            <a:off x="7111791" y="9258300"/>
            <a:ext cx="4064419" cy="789988"/>
            <a:chOff x="0" y="0"/>
            <a:chExt cx="5419225" cy="1053317"/>
          </a:xfrm>
        </p:grpSpPr>
        <p:pic>
          <p:nvPicPr>
            <p:cNvPr id="475" name="Google Shape;475;p18"/>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476" name="Google Shape;476;p18"/>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19"/>
          <p:cNvPicPr preferRelativeResize="0"/>
          <p:nvPr/>
        </p:nvPicPr>
        <p:blipFill rotWithShape="1">
          <a:blip r:embed="rId3">
            <a:alphaModFix/>
          </a:blip>
          <a:srcRect b="19022" l="0" r="0" t="19023"/>
          <a:stretch/>
        </p:blipFill>
        <p:spPr>
          <a:xfrm>
            <a:off x="0" y="0"/>
            <a:ext cx="18288000" cy="10287000"/>
          </a:xfrm>
          <a:prstGeom prst="rect">
            <a:avLst/>
          </a:prstGeom>
          <a:noFill/>
          <a:ln>
            <a:noFill/>
          </a:ln>
        </p:spPr>
      </p:pic>
      <p:sp>
        <p:nvSpPr>
          <p:cNvPr id="486" name="Google Shape;486;p19"/>
          <p:cNvSpPr/>
          <p:nvPr/>
        </p:nvSpPr>
        <p:spPr>
          <a:xfrm>
            <a:off x="12307692" y="1518103"/>
            <a:ext cx="5070940" cy="4840020"/>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txBox="1"/>
          <p:nvPr/>
        </p:nvSpPr>
        <p:spPr>
          <a:xfrm>
            <a:off x="12624432" y="2861814"/>
            <a:ext cx="4437459" cy="2281686"/>
          </a:xfrm>
          <a:prstGeom prst="rect">
            <a:avLst/>
          </a:prstGeom>
          <a:noFill/>
          <a:ln>
            <a:noFill/>
          </a:ln>
        </p:spPr>
        <p:txBody>
          <a:bodyPr anchorCtr="0" anchor="t" bIns="0" lIns="0" spcFirstLastPara="1" rIns="0" wrap="square" tIns="0">
            <a:spAutoFit/>
          </a:bodyPr>
          <a:lstStyle/>
          <a:p>
            <a:pPr indent="0" lvl="0" marL="0" marR="0" rtl="0" algn="ctr">
              <a:lnSpc>
                <a:spcPct val="125020"/>
              </a:lnSpc>
              <a:spcBef>
                <a:spcPts val="0"/>
              </a:spcBef>
              <a:spcAft>
                <a:spcPts val="0"/>
              </a:spcAft>
              <a:buNone/>
            </a:pPr>
            <a:r>
              <a:rPr b="0" i="0" lang="en-US" sz="3609" u="none" cap="none" strike="noStrike">
                <a:solidFill>
                  <a:srgbClr val="000000"/>
                </a:solidFill>
                <a:latin typeface="League Spartan"/>
                <a:ea typeface="League Spartan"/>
                <a:cs typeface="League Spartan"/>
                <a:sym typeface="League Spartan"/>
              </a:rPr>
              <a:t>Question 3:</a:t>
            </a:r>
            <a:endParaRPr/>
          </a:p>
          <a:p>
            <a:pPr indent="0" lvl="0" marL="0" marR="0" rtl="0" algn="ctr">
              <a:lnSpc>
                <a:spcPct val="125020"/>
              </a:lnSpc>
              <a:spcBef>
                <a:spcPts val="0"/>
              </a:spcBef>
              <a:spcAft>
                <a:spcPts val="0"/>
              </a:spcAft>
              <a:buNone/>
            </a:pPr>
            <a:r>
              <a:rPr b="0" i="0" lang="en-US" sz="3609" u="none" cap="none" strike="noStrike">
                <a:solidFill>
                  <a:srgbClr val="000000"/>
                </a:solidFill>
                <a:latin typeface="League Spartan"/>
                <a:ea typeface="League Spartan"/>
                <a:cs typeface="League Spartan"/>
                <a:sym typeface="League Spartan"/>
              </a:rPr>
              <a:t>Why fly the Métis flag in your community?</a:t>
            </a:r>
            <a:endParaRPr/>
          </a:p>
        </p:txBody>
      </p:sp>
      <p:grpSp>
        <p:nvGrpSpPr>
          <p:cNvPr id="488" name="Google Shape;488;p19"/>
          <p:cNvGrpSpPr/>
          <p:nvPr/>
        </p:nvGrpSpPr>
        <p:grpSpPr>
          <a:xfrm>
            <a:off x="7495719" y="9497012"/>
            <a:ext cx="4064419" cy="789988"/>
            <a:chOff x="0" y="0"/>
            <a:chExt cx="5419225" cy="1053317"/>
          </a:xfrm>
        </p:grpSpPr>
        <p:pic>
          <p:nvPicPr>
            <p:cNvPr id="489" name="Google Shape;489;p19"/>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490" name="Google Shape;490;p19"/>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FFFFFF"/>
                  </a:solidFill>
                  <a:latin typeface="Arial"/>
                  <a:ea typeface="Arial"/>
                  <a:cs typeface="Arial"/>
                  <a:sym typeface="Arial"/>
                </a:rPr>
                <a:t>(c) Rupertsland Institute 2022</a:t>
              </a:r>
              <a:endParaRPr/>
            </a:p>
          </p:txBody>
        </p:sp>
      </p:grpSp>
      <p:pic>
        <p:nvPicPr>
          <p:cNvPr id="491" name="Google Shape;491;p19"/>
          <p:cNvPicPr preferRelativeResize="0"/>
          <p:nvPr/>
        </p:nvPicPr>
        <p:blipFill rotWithShape="1">
          <a:blip r:embed="rId5">
            <a:alphaModFix/>
          </a:blip>
          <a:srcRect b="0" l="0" r="0" t="0"/>
          <a:stretch/>
        </p:blipFill>
        <p:spPr>
          <a:xfrm>
            <a:off x="7135893" y="6975579"/>
            <a:ext cx="3950215" cy="2528137"/>
          </a:xfrm>
          <a:prstGeom prst="rect">
            <a:avLst/>
          </a:prstGeom>
          <a:noFill/>
          <a:ln>
            <a:noFill/>
          </a:ln>
        </p:spPr>
      </p:pic>
      <p:grpSp>
        <p:nvGrpSpPr>
          <p:cNvPr id="492" name="Google Shape;492;p19"/>
          <p:cNvGrpSpPr/>
          <p:nvPr/>
        </p:nvGrpSpPr>
        <p:grpSpPr>
          <a:xfrm>
            <a:off x="6608530" y="1518103"/>
            <a:ext cx="5070940" cy="4840020"/>
            <a:chOff x="-159109" y="-5163"/>
            <a:chExt cx="6761253" cy="6453359"/>
          </a:xfrm>
        </p:grpSpPr>
        <p:sp>
          <p:nvSpPr>
            <p:cNvPr id="493" name="Google Shape;493;p19"/>
            <p:cNvSpPr/>
            <p:nvPr/>
          </p:nvSpPr>
          <p:spPr>
            <a:xfrm>
              <a:off x="-159109" y="-5163"/>
              <a:ext cx="6761253" cy="6453359"/>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txBox="1"/>
            <p:nvPr/>
          </p:nvSpPr>
          <p:spPr>
            <a:xfrm>
              <a:off x="263211" y="1555633"/>
              <a:ext cx="5916612" cy="3797712"/>
            </a:xfrm>
            <a:prstGeom prst="rect">
              <a:avLst/>
            </a:prstGeom>
            <a:noFill/>
            <a:ln>
              <a:noFill/>
            </a:ln>
          </p:spPr>
          <p:txBody>
            <a:bodyPr anchorCtr="0" anchor="t" bIns="0" lIns="0" spcFirstLastPara="1" rIns="0" wrap="square" tIns="0">
              <a:spAutoFit/>
            </a:bodyPr>
            <a:lstStyle/>
            <a:p>
              <a:pPr indent="0" lvl="0" marL="0" marR="0" rtl="0" algn="ctr">
                <a:lnSpc>
                  <a:spcPct val="125013"/>
                </a:lnSpc>
                <a:spcBef>
                  <a:spcPts val="0"/>
                </a:spcBef>
                <a:spcAft>
                  <a:spcPts val="0"/>
                </a:spcAft>
                <a:buNone/>
              </a:pPr>
              <a:r>
                <a:rPr b="0" i="0" lang="en-US" sz="3614" u="none" cap="none" strike="noStrike">
                  <a:solidFill>
                    <a:srgbClr val="000000"/>
                  </a:solidFill>
                  <a:latin typeface="League Spartan"/>
                  <a:ea typeface="League Spartan"/>
                  <a:cs typeface="League Spartan"/>
                  <a:sym typeface="League Spartan"/>
                </a:rPr>
                <a:t>Question 2: </a:t>
              </a:r>
              <a:endParaRPr/>
            </a:p>
            <a:p>
              <a:pPr indent="0" lvl="0" marL="0" marR="0" rtl="0" algn="ctr">
                <a:lnSpc>
                  <a:spcPct val="125013"/>
                </a:lnSpc>
                <a:spcBef>
                  <a:spcPts val="0"/>
                </a:spcBef>
                <a:spcAft>
                  <a:spcPts val="0"/>
                </a:spcAft>
                <a:buNone/>
              </a:pPr>
              <a:r>
                <a:rPr b="0" i="0" lang="en-US" sz="3614" u="none" cap="none" strike="noStrike">
                  <a:solidFill>
                    <a:srgbClr val="000000"/>
                  </a:solidFill>
                  <a:latin typeface="League Spartan"/>
                  <a:ea typeface="League Spartan"/>
                  <a:cs typeface="League Spartan"/>
                  <a:sym typeface="League Spartan"/>
                </a:rPr>
                <a:t>Where could it be flown? What impact could that have? </a:t>
              </a:r>
              <a:endParaRPr/>
            </a:p>
          </p:txBody>
        </p:sp>
      </p:grpSp>
      <p:sp>
        <p:nvSpPr>
          <p:cNvPr id="495" name="Google Shape;495;p19"/>
          <p:cNvSpPr/>
          <p:nvPr/>
        </p:nvSpPr>
        <p:spPr>
          <a:xfrm>
            <a:off x="909368" y="1518103"/>
            <a:ext cx="5070940" cy="4840020"/>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txBox="1"/>
          <p:nvPr/>
        </p:nvSpPr>
        <p:spPr>
          <a:xfrm>
            <a:off x="1226108" y="2787745"/>
            <a:ext cx="4437459" cy="2281686"/>
          </a:xfrm>
          <a:prstGeom prst="rect">
            <a:avLst/>
          </a:prstGeom>
          <a:noFill/>
          <a:ln>
            <a:noFill/>
          </a:ln>
        </p:spPr>
        <p:txBody>
          <a:bodyPr anchorCtr="0" anchor="t" bIns="0" lIns="0" spcFirstLastPara="1" rIns="0" wrap="square" tIns="0">
            <a:spAutoFit/>
          </a:bodyPr>
          <a:lstStyle/>
          <a:p>
            <a:pPr indent="0" lvl="0" marL="0" marR="0" rtl="0" algn="ctr">
              <a:lnSpc>
                <a:spcPct val="125020"/>
              </a:lnSpc>
              <a:spcBef>
                <a:spcPts val="0"/>
              </a:spcBef>
              <a:spcAft>
                <a:spcPts val="0"/>
              </a:spcAft>
              <a:buNone/>
            </a:pPr>
            <a:r>
              <a:rPr b="0" i="0" lang="en-US" sz="3609" u="none" cap="none" strike="noStrike">
                <a:solidFill>
                  <a:srgbClr val="000000"/>
                </a:solidFill>
                <a:latin typeface="League Spartan"/>
                <a:ea typeface="League Spartan"/>
                <a:cs typeface="League Spartan"/>
                <a:sym typeface="League Spartan"/>
              </a:rPr>
              <a:t>Question 1: </a:t>
            </a:r>
            <a:endParaRPr/>
          </a:p>
          <a:p>
            <a:pPr indent="0" lvl="0" marL="0" marR="0" rtl="0" algn="ctr">
              <a:lnSpc>
                <a:spcPct val="125020"/>
              </a:lnSpc>
              <a:spcBef>
                <a:spcPts val="0"/>
              </a:spcBef>
              <a:spcAft>
                <a:spcPts val="0"/>
              </a:spcAft>
              <a:buNone/>
            </a:pPr>
            <a:r>
              <a:rPr b="0" i="0" lang="en-US" sz="3609" u="none" cap="none" strike="noStrike">
                <a:solidFill>
                  <a:srgbClr val="000000"/>
                </a:solidFill>
                <a:latin typeface="League Spartan"/>
                <a:ea typeface="League Spartan"/>
                <a:cs typeface="League Spartan"/>
                <a:sym typeface="League Spartan"/>
              </a:rPr>
              <a:t>Where have you seen the Métis flag flying? </a:t>
            </a:r>
            <a:endParaRPr/>
          </a:p>
        </p:txBody>
      </p:sp>
      <p:sp>
        <p:nvSpPr>
          <p:cNvPr id="497" name="Google Shape;497;p19"/>
          <p:cNvSpPr txBox="1"/>
          <p:nvPr/>
        </p:nvSpPr>
        <p:spPr>
          <a:xfrm>
            <a:off x="7201892" y="776894"/>
            <a:ext cx="3884216" cy="494087"/>
          </a:xfrm>
          <a:prstGeom prst="rect">
            <a:avLst/>
          </a:prstGeom>
          <a:noFill/>
          <a:ln>
            <a:noFill/>
          </a:ln>
        </p:spPr>
        <p:txBody>
          <a:bodyPr anchorCtr="0" anchor="t" bIns="0" lIns="0" spcFirstLastPara="1" rIns="0" wrap="square" tIns="0">
            <a:spAutoFit/>
          </a:bodyPr>
          <a:lstStyle/>
          <a:p>
            <a:pPr indent="0" lvl="0" marL="0" marR="0" rtl="0" algn="ctr">
              <a:lnSpc>
                <a:spcPct val="125015"/>
              </a:lnSpc>
              <a:spcBef>
                <a:spcPts val="0"/>
              </a:spcBef>
              <a:spcAft>
                <a:spcPts val="0"/>
              </a:spcAft>
              <a:buNone/>
            </a:pPr>
            <a:r>
              <a:rPr b="0" i="0" lang="en-US" sz="3190" u="none" cap="none" strike="noStrike">
                <a:solidFill>
                  <a:srgbClr val="010101"/>
                </a:solidFill>
                <a:latin typeface="League Spartan"/>
                <a:ea typeface="League Spartan"/>
                <a:cs typeface="League Spartan"/>
                <a:sym typeface="League Spartan"/>
              </a:rPr>
              <a:t>Breakout Session: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
          <p:cNvSpPr/>
          <p:nvPr/>
        </p:nvSpPr>
        <p:spPr>
          <a:xfrm>
            <a:off x="1835365" y="9227377"/>
            <a:ext cx="14617271" cy="1059623"/>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
          <p:cNvGrpSpPr/>
          <p:nvPr/>
        </p:nvGrpSpPr>
        <p:grpSpPr>
          <a:xfrm>
            <a:off x="4520143" y="707625"/>
            <a:ext cx="9247713" cy="635005"/>
            <a:chOff x="0" y="-9525"/>
            <a:chExt cx="12330284" cy="846673"/>
          </a:xfrm>
        </p:grpSpPr>
        <p:sp>
          <p:nvSpPr>
            <p:cNvPr id="109" name="Google Shape;109;p2"/>
            <p:cNvSpPr txBox="1"/>
            <p:nvPr/>
          </p:nvSpPr>
          <p:spPr>
            <a:xfrm>
              <a:off x="0" y="-9525"/>
              <a:ext cx="12330284" cy="40362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1968" u="none" cap="none" strike="noStrike">
                  <a:solidFill>
                    <a:srgbClr val="000000"/>
                  </a:solidFill>
                  <a:latin typeface="League Spartan"/>
                  <a:ea typeface="League Spartan"/>
                  <a:cs typeface="League Spartan"/>
                  <a:sym typeface="League Spartan"/>
                </a:rPr>
                <a:t>RUPERTSLAND INSTITUTE PRESENTS</a:t>
              </a:r>
              <a:endParaRPr/>
            </a:p>
          </p:txBody>
        </p:sp>
        <p:sp>
          <p:nvSpPr>
            <p:cNvPr id="110" name="Google Shape;110;p2"/>
            <p:cNvSpPr/>
            <p:nvPr/>
          </p:nvSpPr>
          <p:spPr>
            <a:xfrm>
              <a:off x="4492156" y="697907"/>
              <a:ext cx="3345973" cy="139241"/>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 name="Google Shape;111;p2"/>
          <p:cNvGrpSpPr/>
          <p:nvPr/>
        </p:nvGrpSpPr>
        <p:grpSpPr>
          <a:xfrm>
            <a:off x="1835365" y="2214117"/>
            <a:ext cx="14617271" cy="4061022"/>
            <a:chOff x="0" y="0"/>
            <a:chExt cx="19489694" cy="5414695"/>
          </a:xfrm>
        </p:grpSpPr>
        <p:pic>
          <p:nvPicPr>
            <p:cNvPr id="112" name="Google Shape;112;p2"/>
            <p:cNvPicPr preferRelativeResize="0"/>
            <p:nvPr/>
          </p:nvPicPr>
          <p:blipFill rotWithShape="1">
            <a:blip r:embed="rId3">
              <a:alphaModFix amt="69000"/>
            </a:blip>
            <a:srcRect b="0" l="0" r="0" t="0"/>
            <a:stretch/>
          </p:blipFill>
          <p:spPr>
            <a:xfrm>
              <a:off x="1929899" y="0"/>
              <a:ext cx="9753600" cy="5414695"/>
            </a:xfrm>
            <a:prstGeom prst="rect">
              <a:avLst/>
            </a:prstGeom>
            <a:noFill/>
            <a:ln>
              <a:noFill/>
            </a:ln>
          </p:spPr>
        </p:pic>
        <p:pic>
          <p:nvPicPr>
            <p:cNvPr id="113" name="Google Shape;113;p2"/>
            <p:cNvPicPr preferRelativeResize="0"/>
            <p:nvPr/>
          </p:nvPicPr>
          <p:blipFill rotWithShape="1">
            <a:blip r:embed="rId4">
              <a:alphaModFix amt="69000"/>
            </a:blip>
            <a:srcRect b="0" l="0" r="0" t="0"/>
            <a:stretch/>
          </p:blipFill>
          <p:spPr>
            <a:xfrm>
              <a:off x="8265695" y="0"/>
              <a:ext cx="9753600" cy="5414695"/>
            </a:xfrm>
            <a:prstGeom prst="rect">
              <a:avLst/>
            </a:prstGeom>
            <a:noFill/>
            <a:ln>
              <a:noFill/>
            </a:ln>
          </p:spPr>
        </p:pic>
        <p:sp>
          <p:nvSpPr>
            <p:cNvPr id="114" name="Google Shape;114;p2"/>
            <p:cNvSpPr txBox="1"/>
            <p:nvPr/>
          </p:nvSpPr>
          <p:spPr>
            <a:xfrm>
              <a:off x="0" y="2024196"/>
              <a:ext cx="19489694" cy="1864519"/>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9000" u="none" cap="none" strike="noStrike">
                  <a:solidFill>
                    <a:srgbClr val="000000"/>
                  </a:solidFill>
                  <a:latin typeface="League Spartan"/>
                  <a:ea typeface="League Spartan"/>
                  <a:cs typeface="League Spartan"/>
                  <a:sym typeface="League Spartan"/>
                </a:rPr>
                <a:t>FLYING THE MÉTIS FLAG</a:t>
              </a:r>
              <a:endParaRPr/>
            </a:p>
          </p:txBody>
        </p:sp>
      </p:grpSp>
      <p:grpSp>
        <p:nvGrpSpPr>
          <p:cNvPr id="115" name="Google Shape;115;p2"/>
          <p:cNvGrpSpPr/>
          <p:nvPr/>
        </p:nvGrpSpPr>
        <p:grpSpPr>
          <a:xfrm>
            <a:off x="2659483" y="6902803"/>
            <a:ext cx="12793911" cy="2046841"/>
            <a:chOff x="0" y="0"/>
            <a:chExt cx="17058548" cy="2729121"/>
          </a:xfrm>
        </p:grpSpPr>
        <p:pic>
          <p:nvPicPr>
            <p:cNvPr id="116" name="Google Shape;116;p2"/>
            <p:cNvPicPr preferRelativeResize="0"/>
            <p:nvPr/>
          </p:nvPicPr>
          <p:blipFill rotWithShape="1">
            <a:blip r:embed="rId5">
              <a:alphaModFix/>
            </a:blip>
            <a:srcRect b="24692" l="16406" r="18378" t="20334"/>
            <a:stretch/>
          </p:blipFill>
          <p:spPr>
            <a:xfrm>
              <a:off x="12563783" y="138716"/>
              <a:ext cx="4494765" cy="2451690"/>
            </a:xfrm>
            <a:prstGeom prst="rect">
              <a:avLst/>
            </a:prstGeom>
            <a:noFill/>
            <a:ln>
              <a:noFill/>
            </a:ln>
          </p:spPr>
        </p:pic>
        <p:pic>
          <p:nvPicPr>
            <p:cNvPr id="117" name="Google Shape;117;p2"/>
            <p:cNvPicPr preferRelativeResize="0"/>
            <p:nvPr/>
          </p:nvPicPr>
          <p:blipFill rotWithShape="1">
            <a:blip r:embed="rId6">
              <a:alphaModFix/>
            </a:blip>
            <a:srcRect b="0" l="0" r="0" t="0"/>
            <a:stretch/>
          </p:blipFill>
          <p:spPr>
            <a:xfrm>
              <a:off x="0" y="312496"/>
              <a:ext cx="4961762" cy="2104128"/>
            </a:xfrm>
            <a:prstGeom prst="rect">
              <a:avLst/>
            </a:prstGeom>
            <a:noFill/>
            <a:ln>
              <a:noFill/>
            </a:ln>
          </p:spPr>
        </p:pic>
        <p:pic>
          <p:nvPicPr>
            <p:cNvPr id="118" name="Google Shape;118;p2"/>
            <p:cNvPicPr preferRelativeResize="0"/>
            <p:nvPr/>
          </p:nvPicPr>
          <p:blipFill rotWithShape="1">
            <a:blip r:embed="rId7">
              <a:alphaModFix/>
            </a:blip>
            <a:srcRect b="0" l="0" r="0" t="0"/>
            <a:stretch/>
          </p:blipFill>
          <p:spPr>
            <a:xfrm>
              <a:off x="7283168" y="0"/>
              <a:ext cx="2725710" cy="2729121"/>
            </a:xfrm>
            <a:prstGeom prst="rect">
              <a:avLst/>
            </a:prstGeom>
            <a:noFill/>
            <a:ln>
              <a:noFill/>
            </a:ln>
          </p:spPr>
        </p:pic>
      </p:grpSp>
      <p:pic>
        <p:nvPicPr>
          <p:cNvPr id="119" name="Google Shape;119;p2"/>
          <p:cNvPicPr preferRelativeResize="0"/>
          <p:nvPr/>
        </p:nvPicPr>
        <p:blipFill rotWithShape="1">
          <a:blip r:embed="rId8">
            <a:alphaModFix/>
          </a:blip>
          <a:srcRect b="0" l="0" r="0" t="0"/>
          <a:stretch/>
        </p:blipFill>
        <p:spPr>
          <a:xfrm>
            <a:off x="5631671" y="9357464"/>
            <a:ext cx="795915" cy="780992"/>
          </a:xfrm>
          <a:prstGeom prst="rect">
            <a:avLst/>
          </a:prstGeom>
          <a:noFill/>
          <a:ln>
            <a:noFill/>
          </a:ln>
        </p:spPr>
      </p:pic>
      <p:pic>
        <p:nvPicPr>
          <p:cNvPr id="120" name="Google Shape;120;p2"/>
          <p:cNvPicPr preferRelativeResize="0"/>
          <p:nvPr/>
        </p:nvPicPr>
        <p:blipFill rotWithShape="1">
          <a:blip r:embed="rId8">
            <a:alphaModFix/>
          </a:blip>
          <a:srcRect b="0" l="0" r="0" t="0"/>
          <a:stretch/>
        </p:blipFill>
        <p:spPr>
          <a:xfrm>
            <a:off x="11665655" y="9357464"/>
            <a:ext cx="795915" cy="780992"/>
          </a:xfrm>
          <a:prstGeom prst="rect">
            <a:avLst/>
          </a:prstGeom>
          <a:noFill/>
          <a:ln>
            <a:noFill/>
          </a:ln>
        </p:spPr>
      </p:pic>
      <p:sp>
        <p:nvSpPr>
          <p:cNvPr id="121" name="Google Shape;121;p2"/>
          <p:cNvSpPr txBox="1"/>
          <p:nvPr/>
        </p:nvSpPr>
        <p:spPr>
          <a:xfrm>
            <a:off x="6824315" y="9577308"/>
            <a:ext cx="4639370" cy="397545"/>
          </a:xfrm>
          <a:prstGeom prst="rect">
            <a:avLst/>
          </a:prstGeom>
          <a:noFill/>
          <a:ln>
            <a:noFill/>
          </a:ln>
        </p:spPr>
        <p:txBody>
          <a:bodyPr anchorCtr="0" anchor="t" bIns="0" lIns="0" spcFirstLastPara="1" rIns="0" wrap="square" tIns="0">
            <a:spAutoFit/>
          </a:bodyPr>
          <a:lstStyle/>
          <a:p>
            <a:pPr indent="0" lvl="0" marL="0" marR="0" rtl="0" algn="ctr">
              <a:lnSpc>
                <a:spcPct val="124969"/>
              </a:lnSpc>
              <a:spcBef>
                <a:spcPts val="0"/>
              </a:spcBef>
              <a:spcAft>
                <a:spcPts val="0"/>
              </a:spcAft>
              <a:buNone/>
            </a:pPr>
            <a:r>
              <a:rPr b="0" i="0" lang="en-US" sz="2491" u="none" cap="none" strike="noStrike">
                <a:solidFill>
                  <a:srgbClr val="FFFFFF"/>
                </a:solidFill>
                <a:latin typeface="League Spartan"/>
                <a:ea typeface="League Spartan"/>
                <a:cs typeface="League Spartan"/>
                <a:sym typeface="League Spartan"/>
              </a:rPr>
              <a:t>education@rupertsland.org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20"/>
          <p:cNvSpPr/>
          <p:nvPr/>
        </p:nvSpPr>
        <p:spPr>
          <a:xfrm>
            <a:off x="1841532" y="1"/>
            <a:ext cx="3806743" cy="10287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0"/>
          <p:cNvSpPr/>
          <p:nvPr/>
        </p:nvSpPr>
        <p:spPr>
          <a:xfrm>
            <a:off x="1354086" y="-564430"/>
            <a:ext cx="4781635" cy="478161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5068" r="-506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p:nvPr/>
        </p:nvSpPr>
        <p:spPr>
          <a:xfrm>
            <a:off x="4017238" y="5143500"/>
            <a:ext cx="2509480" cy="104431"/>
          </a:xfrm>
          <a:prstGeom prst="rect">
            <a:avLst/>
          </a:pr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9" name="Google Shape;509;p20"/>
          <p:cNvGrpSpPr/>
          <p:nvPr/>
        </p:nvGrpSpPr>
        <p:grpSpPr>
          <a:xfrm>
            <a:off x="7048076" y="1987879"/>
            <a:ext cx="9404559" cy="6282667"/>
            <a:chOff x="0" y="-38100"/>
            <a:chExt cx="12539412" cy="8376889"/>
          </a:xfrm>
        </p:grpSpPr>
        <p:sp>
          <p:nvSpPr>
            <p:cNvPr id="510" name="Google Shape;510;p20"/>
            <p:cNvSpPr txBox="1"/>
            <p:nvPr/>
          </p:nvSpPr>
          <p:spPr>
            <a:xfrm>
              <a:off x="0" y="5248567"/>
              <a:ext cx="12539412" cy="3090222"/>
            </a:xfrm>
            <a:prstGeom prst="rect">
              <a:avLst/>
            </a:prstGeom>
            <a:noFill/>
            <a:ln>
              <a:noFill/>
            </a:ln>
          </p:spPr>
          <p:txBody>
            <a:bodyPr anchorCtr="0" anchor="t" bIns="0" lIns="0" spcFirstLastPara="1" rIns="0" wrap="square" tIns="0">
              <a:spAutoFit/>
            </a:bodyPr>
            <a:lstStyle/>
            <a:p>
              <a:pPr indent="-240743" lvl="1" marL="481487" marR="0" rtl="0" algn="l">
                <a:lnSpc>
                  <a:spcPct val="170000"/>
                </a:lnSpc>
                <a:spcBef>
                  <a:spcPts val="0"/>
                </a:spcBef>
                <a:spcAft>
                  <a:spcPts val="0"/>
                </a:spcAft>
                <a:buClr>
                  <a:srgbClr val="000000"/>
                </a:buClr>
                <a:buSzPts val="2230"/>
                <a:buFont typeface="Arial"/>
                <a:buChar char="•"/>
              </a:pPr>
              <a:r>
                <a:rPr b="0" i="0" lang="en-US" sz="2230" u="none" cap="none" strike="noStrike">
                  <a:solidFill>
                    <a:srgbClr val="000000"/>
                  </a:solidFill>
                  <a:latin typeface="Arial"/>
                  <a:ea typeface="Arial"/>
                  <a:cs typeface="Arial"/>
                  <a:sym typeface="Arial"/>
                </a:rPr>
                <a:t> </a:t>
              </a:r>
              <a:r>
                <a:rPr b="0" i="0" lang="en-US" sz="2230" u="none" cap="none" strike="noStrike">
                  <a:solidFill>
                    <a:srgbClr val="D50816"/>
                  </a:solidFill>
                  <a:latin typeface="Arial"/>
                  <a:ea typeface="Arial"/>
                  <a:cs typeface="Arial"/>
                  <a:sym typeface="Arial"/>
                </a:rPr>
                <a:t>Gather </a:t>
              </a:r>
              <a:r>
                <a:rPr b="0" i="0" lang="en-US" sz="2230" u="none" cap="none" strike="noStrike">
                  <a:solidFill>
                    <a:srgbClr val="000000"/>
                  </a:solidFill>
                  <a:latin typeface="Arial"/>
                  <a:ea typeface="Arial"/>
                  <a:cs typeface="Arial"/>
                  <a:sym typeface="Arial"/>
                </a:rPr>
                <a:t>where </a:t>
              </a:r>
              <a:r>
                <a:rPr b="0" i="0" lang="en-US" sz="2230" u="none" cap="none" strike="noStrike">
                  <a:solidFill>
                    <a:srgbClr val="D50816"/>
                  </a:solidFill>
                  <a:latin typeface="Arial"/>
                  <a:ea typeface="Arial"/>
                  <a:cs typeface="Arial"/>
                  <a:sym typeface="Arial"/>
                </a:rPr>
                <a:t>the Métis Flag will be raised</a:t>
              </a:r>
              <a:endParaRPr/>
            </a:p>
            <a:p>
              <a:pPr indent="-240743" lvl="1" marL="481487" marR="0" rtl="0" algn="l">
                <a:lnSpc>
                  <a:spcPct val="170000"/>
                </a:lnSpc>
                <a:spcBef>
                  <a:spcPts val="0"/>
                </a:spcBef>
                <a:spcAft>
                  <a:spcPts val="0"/>
                </a:spcAft>
                <a:buClr>
                  <a:srgbClr val="000000"/>
                </a:buClr>
                <a:buSzPts val="2230"/>
                <a:buFont typeface="Arial"/>
                <a:buChar char="•"/>
              </a:pPr>
              <a:r>
                <a:rPr b="0" i="0" lang="en-US" sz="2230" u="none" cap="none" strike="noStrike">
                  <a:solidFill>
                    <a:srgbClr val="000000"/>
                  </a:solidFill>
                  <a:latin typeface="Arial"/>
                  <a:ea typeface="Arial"/>
                  <a:cs typeface="Arial"/>
                  <a:sym typeface="Arial"/>
                </a:rPr>
                <a:t> </a:t>
              </a:r>
              <a:r>
                <a:rPr b="0" i="0" lang="en-US" sz="2230" u="none" cap="none" strike="noStrike">
                  <a:solidFill>
                    <a:srgbClr val="D50816"/>
                  </a:solidFill>
                  <a:latin typeface="Arial"/>
                  <a:ea typeface="Arial"/>
                  <a:cs typeface="Arial"/>
                  <a:sym typeface="Arial"/>
                </a:rPr>
                <a:t>Invite </a:t>
              </a:r>
              <a:r>
                <a:rPr b="0" i="0" lang="en-US" sz="2230" u="none" cap="none" strike="noStrike">
                  <a:solidFill>
                    <a:srgbClr val="000000"/>
                  </a:solidFill>
                  <a:latin typeface="Arial"/>
                  <a:ea typeface="Arial"/>
                  <a:cs typeface="Arial"/>
                  <a:sym typeface="Arial"/>
                </a:rPr>
                <a:t>the </a:t>
              </a:r>
              <a:r>
                <a:rPr b="0" i="0" lang="en-US" sz="2230" u="none" cap="none" strike="noStrike">
                  <a:solidFill>
                    <a:srgbClr val="D50816"/>
                  </a:solidFill>
                  <a:latin typeface="Arial"/>
                  <a:ea typeface="Arial"/>
                  <a:cs typeface="Arial"/>
                  <a:sym typeface="Arial"/>
                </a:rPr>
                <a:t>Métis Knowledge Keeper or Elder to open in prayer</a:t>
              </a:r>
              <a:endParaRPr/>
            </a:p>
            <a:p>
              <a:pPr indent="-240743" lvl="1" marL="481487" marR="0" rtl="0" algn="l">
                <a:lnSpc>
                  <a:spcPct val="170000"/>
                </a:lnSpc>
                <a:spcBef>
                  <a:spcPts val="0"/>
                </a:spcBef>
                <a:spcAft>
                  <a:spcPts val="0"/>
                </a:spcAft>
                <a:buClr>
                  <a:srgbClr val="000000"/>
                </a:buClr>
                <a:buSzPts val="2230"/>
                <a:buFont typeface="Arial"/>
                <a:buChar char="•"/>
              </a:pPr>
              <a:r>
                <a:rPr b="0" i="0" lang="en-US" sz="2230" u="none" cap="none" strike="noStrike">
                  <a:solidFill>
                    <a:srgbClr val="000000"/>
                  </a:solidFill>
                  <a:latin typeface="Arial"/>
                  <a:ea typeface="Arial"/>
                  <a:cs typeface="Arial"/>
                  <a:sym typeface="Arial"/>
                </a:rPr>
                <a:t> </a:t>
              </a:r>
              <a:r>
                <a:rPr b="0" i="0" lang="en-US" sz="2230" u="none" cap="none" strike="noStrike">
                  <a:solidFill>
                    <a:srgbClr val="D50816"/>
                  </a:solidFill>
                  <a:latin typeface="Arial"/>
                  <a:ea typeface="Arial"/>
                  <a:cs typeface="Arial"/>
                  <a:sym typeface="Arial"/>
                </a:rPr>
                <a:t>Share</a:t>
              </a:r>
              <a:r>
                <a:rPr b="0" i="0" lang="en-US" sz="2230" u="none" cap="none" strike="noStrike">
                  <a:solidFill>
                    <a:srgbClr val="000000"/>
                  </a:solidFill>
                  <a:latin typeface="Arial"/>
                  <a:ea typeface="Arial"/>
                  <a:cs typeface="Arial"/>
                  <a:sym typeface="Arial"/>
                </a:rPr>
                <a:t> </a:t>
              </a:r>
              <a:r>
                <a:rPr b="0" i="0" lang="en-US" sz="2230" u="none" cap="none" strike="noStrike">
                  <a:solidFill>
                    <a:srgbClr val="D50816"/>
                  </a:solidFill>
                  <a:latin typeface="Arial"/>
                  <a:ea typeface="Arial"/>
                  <a:cs typeface="Arial"/>
                  <a:sym typeface="Arial"/>
                </a:rPr>
                <a:t>a description</a:t>
              </a:r>
              <a:r>
                <a:rPr b="0" i="0" lang="en-US" sz="2230" u="none" cap="none" strike="noStrike">
                  <a:solidFill>
                    <a:srgbClr val="000000"/>
                  </a:solidFill>
                  <a:latin typeface="Arial"/>
                  <a:ea typeface="Arial"/>
                  <a:cs typeface="Arial"/>
                  <a:sym typeface="Arial"/>
                </a:rPr>
                <a:t> about the Flag, and </a:t>
              </a:r>
              <a:r>
                <a:rPr b="0" i="0" lang="en-US" sz="2230" u="none" cap="none" strike="noStrike">
                  <a:solidFill>
                    <a:srgbClr val="D50816"/>
                  </a:solidFill>
                  <a:latin typeface="Arial"/>
                  <a:ea typeface="Arial"/>
                  <a:cs typeface="Arial"/>
                  <a:sym typeface="Arial"/>
                </a:rPr>
                <a:t>why it is being raised</a:t>
              </a:r>
              <a:endParaRPr/>
            </a:p>
            <a:p>
              <a:pPr indent="-240743" lvl="1" marL="481487" marR="0" rtl="0" algn="l">
                <a:lnSpc>
                  <a:spcPct val="170000"/>
                </a:lnSpc>
                <a:spcBef>
                  <a:spcPts val="0"/>
                </a:spcBef>
                <a:spcAft>
                  <a:spcPts val="0"/>
                </a:spcAft>
                <a:buClr>
                  <a:srgbClr val="000000"/>
                </a:buClr>
                <a:buSzPts val="2230"/>
                <a:buFont typeface="Arial"/>
                <a:buChar char="•"/>
              </a:pPr>
              <a:r>
                <a:rPr b="0" i="0" lang="en-US" sz="2230" u="none" cap="none" strike="noStrike">
                  <a:solidFill>
                    <a:srgbClr val="000000"/>
                  </a:solidFill>
                  <a:latin typeface="Arial"/>
                  <a:ea typeface="Arial"/>
                  <a:cs typeface="Arial"/>
                  <a:sym typeface="Arial"/>
                </a:rPr>
                <a:t> Begin to </a:t>
              </a:r>
              <a:r>
                <a:rPr b="0" i="0" lang="en-US" sz="2230" u="none" cap="none" strike="noStrike">
                  <a:solidFill>
                    <a:srgbClr val="D50816"/>
                  </a:solidFill>
                  <a:latin typeface="Arial"/>
                  <a:ea typeface="Arial"/>
                  <a:cs typeface="Arial"/>
                  <a:sym typeface="Arial"/>
                </a:rPr>
                <a:t>play the Métis Nation Anthem</a:t>
              </a:r>
              <a:r>
                <a:rPr b="0" i="0" lang="en-US" sz="2230" u="none" cap="none" strike="noStrike">
                  <a:solidFill>
                    <a:srgbClr val="000000"/>
                  </a:solidFill>
                  <a:latin typeface="Arial"/>
                  <a:ea typeface="Arial"/>
                  <a:cs typeface="Arial"/>
                  <a:sym typeface="Arial"/>
                </a:rPr>
                <a:t> for all to hear </a:t>
              </a:r>
              <a:endParaRPr/>
            </a:p>
            <a:p>
              <a:pPr indent="-240743" lvl="1" marL="481487" marR="0" rtl="0" algn="l">
                <a:lnSpc>
                  <a:spcPct val="170000"/>
                </a:lnSpc>
                <a:spcBef>
                  <a:spcPts val="0"/>
                </a:spcBef>
                <a:spcAft>
                  <a:spcPts val="0"/>
                </a:spcAft>
                <a:buClr>
                  <a:srgbClr val="000000"/>
                </a:buClr>
                <a:buSzPts val="2230"/>
                <a:buFont typeface="Arial"/>
                <a:buChar char="•"/>
              </a:pPr>
              <a:r>
                <a:rPr b="0" i="0" lang="en-US" sz="2230" u="none" cap="none" strike="noStrike">
                  <a:solidFill>
                    <a:srgbClr val="000000"/>
                  </a:solidFill>
                  <a:latin typeface="Arial"/>
                  <a:ea typeface="Arial"/>
                  <a:cs typeface="Arial"/>
                  <a:sym typeface="Arial"/>
                </a:rPr>
                <a:t>Invite any </a:t>
              </a:r>
              <a:r>
                <a:rPr b="0" i="0" lang="en-US" sz="2230" u="none" cap="none" strike="noStrike">
                  <a:solidFill>
                    <a:srgbClr val="D50816"/>
                  </a:solidFill>
                  <a:latin typeface="Arial"/>
                  <a:ea typeface="Arial"/>
                  <a:cs typeface="Arial"/>
                  <a:sym typeface="Arial"/>
                </a:rPr>
                <a:t>Métis students</a:t>
              </a:r>
              <a:r>
                <a:rPr b="0" i="0" lang="en-US" sz="2230" u="none" cap="none" strike="noStrike">
                  <a:solidFill>
                    <a:srgbClr val="000000"/>
                  </a:solidFill>
                  <a:latin typeface="Arial"/>
                  <a:ea typeface="Arial"/>
                  <a:cs typeface="Arial"/>
                  <a:sym typeface="Arial"/>
                </a:rPr>
                <a:t>, if any present, to </a:t>
              </a:r>
              <a:r>
                <a:rPr b="0" i="0" lang="en-US" sz="2230" u="none" cap="none" strike="noStrike">
                  <a:solidFill>
                    <a:srgbClr val="D50816"/>
                  </a:solidFill>
                  <a:latin typeface="Arial"/>
                  <a:ea typeface="Arial"/>
                  <a:cs typeface="Arial"/>
                  <a:sym typeface="Arial"/>
                </a:rPr>
                <a:t>begin raising the flag</a:t>
              </a:r>
              <a:endParaRPr/>
            </a:p>
          </p:txBody>
        </p:sp>
        <p:sp>
          <p:nvSpPr>
            <p:cNvPr id="511" name="Google Shape;511;p20"/>
            <p:cNvSpPr txBox="1"/>
            <p:nvPr/>
          </p:nvSpPr>
          <p:spPr>
            <a:xfrm>
              <a:off x="0" y="-38100"/>
              <a:ext cx="12539412" cy="3210252"/>
            </a:xfrm>
            <a:prstGeom prst="rect">
              <a:avLst/>
            </a:prstGeom>
            <a:noFill/>
            <a:ln>
              <a:noFill/>
            </a:ln>
          </p:spPr>
          <p:txBody>
            <a:bodyPr anchorCtr="0" anchor="t" bIns="0" lIns="0" spcFirstLastPara="1" rIns="0" wrap="square" tIns="0">
              <a:spAutoFit/>
            </a:bodyPr>
            <a:lstStyle/>
            <a:p>
              <a:pPr indent="0" lvl="0" marL="0" marR="0" rtl="0" algn="l">
                <a:lnSpc>
                  <a:spcPct val="124993"/>
                </a:lnSpc>
                <a:spcBef>
                  <a:spcPts val="0"/>
                </a:spcBef>
                <a:spcAft>
                  <a:spcPts val="0"/>
                </a:spcAft>
                <a:buNone/>
              </a:pPr>
              <a:r>
                <a:rPr b="0" i="0" lang="en-US" sz="7646" u="none" cap="none" strike="noStrike">
                  <a:solidFill>
                    <a:srgbClr val="000000"/>
                  </a:solidFill>
                  <a:latin typeface="League Spartan"/>
                  <a:ea typeface="League Spartan"/>
                  <a:cs typeface="League Spartan"/>
                  <a:sym typeface="League Spartan"/>
                </a:rPr>
                <a:t>Raising the </a:t>
              </a:r>
              <a:endParaRPr/>
            </a:p>
            <a:p>
              <a:pPr indent="0" lvl="0" marL="0" marR="0" rtl="0" algn="l">
                <a:lnSpc>
                  <a:spcPct val="124993"/>
                </a:lnSpc>
                <a:spcBef>
                  <a:spcPts val="0"/>
                </a:spcBef>
                <a:spcAft>
                  <a:spcPts val="0"/>
                </a:spcAft>
                <a:buNone/>
              </a:pPr>
              <a:r>
                <a:rPr b="0" i="0" lang="en-US" sz="7646" u="none" cap="none" strike="noStrike">
                  <a:solidFill>
                    <a:srgbClr val="000000"/>
                  </a:solidFill>
                  <a:latin typeface="League Spartan"/>
                  <a:ea typeface="League Spartan"/>
                  <a:cs typeface="League Spartan"/>
                  <a:sym typeface="League Spartan"/>
                </a:rPr>
                <a:t>Métis Flag</a:t>
              </a:r>
              <a:endParaRPr/>
            </a:p>
          </p:txBody>
        </p:sp>
        <p:sp>
          <p:nvSpPr>
            <p:cNvPr id="512" name="Google Shape;512;p20"/>
            <p:cNvSpPr txBox="1"/>
            <p:nvPr/>
          </p:nvSpPr>
          <p:spPr>
            <a:xfrm>
              <a:off x="0" y="3966996"/>
              <a:ext cx="12539412" cy="581978"/>
            </a:xfrm>
            <a:prstGeom prst="rect">
              <a:avLst/>
            </a:prstGeom>
            <a:noFill/>
            <a:ln>
              <a:noFill/>
            </a:ln>
          </p:spPr>
          <p:txBody>
            <a:bodyPr anchorCtr="0" anchor="t" bIns="0" lIns="0" spcFirstLastPara="1" rIns="0" wrap="square" tIns="0">
              <a:spAutoFit/>
            </a:bodyPr>
            <a:lstStyle/>
            <a:p>
              <a:pPr indent="0" lvl="0" marL="0" marR="0" rtl="0" algn="l">
                <a:lnSpc>
                  <a:spcPct val="124991"/>
                </a:lnSpc>
                <a:spcBef>
                  <a:spcPts val="0"/>
                </a:spcBef>
                <a:spcAft>
                  <a:spcPts val="0"/>
                </a:spcAft>
                <a:buNone/>
              </a:pPr>
              <a:r>
                <a:rPr b="0" i="0" lang="en-US" sz="2873" u="none" cap="none" strike="noStrike">
                  <a:solidFill>
                    <a:srgbClr val="2231C9"/>
                  </a:solidFill>
                  <a:latin typeface="League Spartan"/>
                  <a:ea typeface="League Spartan"/>
                  <a:cs typeface="League Spartan"/>
                  <a:sym typeface="League Spartan"/>
                </a:rPr>
                <a:t>A MÉTIS NATION OF ALBERTA GUIDELINE</a:t>
              </a:r>
              <a:endParaRPr/>
            </a:p>
          </p:txBody>
        </p:sp>
      </p:grpSp>
      <p:pic>
        <p:nvPicPr>
          <p:cNvPr id="513" name="Google Shape;513;p20"/>
          <p:cNvPicPr preferRelativeResize="0"/>
          <p:nvPr/>
        </p:nvPicPr>
        <p:blipFill rotWithShape="1">
          <a:blip r:embed="rId4">
            <a:alphaModFix/>
          </a:blip>
          <a:srcRect b="0" l="0" r="0" t="0"/>
          <a:stretch/>
        </p:blipFill>
        <p:spPr>
          <a:xfrm>
            <a:off x="4017238" y="8066965"/>
            <a:ext cx="1625630" cy="902466"/>
          </a:xfrm>
          <a:prstGeom prst="rect">
            <a:avLst/>
          </a:prstGeom>
          <a:noFill/>
          <a:ln>
            <a:noFill/>
          </a:ln>
        </p:spPr>
      </p:pic>
      <p:grpSp>
        <p:nvGrpSpPr>
          <p:cNvPr id="514" name="Google Shape;514;p20"/>
          <p:cNvGrpSpPr/>
          <p:nvPr/>
        </p:nvGrpSpPr>
        <p:grpSpPr>
          <a:xfrm>
            <a:off x="6254448" y="9258300"/>
            <a:ext cx="4064419" cy="789988"/>
            <a:chOff x="0" y="0"/>
            <a:chExt cx="5419225" cy="1053317"/>
          </a:xfrm>
        </p:grpSpPr>
        <p:pic>
          <p:nvPicPr>
            <p:cNvPr id="515" name="Google Shape;515;p20"/>
            <p:cNvPicPr preferRelativeResize="0"/>
            <p:nvPr/>
          </p:nvPicPr>
          <p:blipFill rotWithShape="1">
            <a:blip r:embed="rId5">
              <a:alphaModFix/>
            </a:blip>
            <a:srcRect b="0" l="0" r="0" t="0"/>
            <a:stretch/>
          </p:blipFill>
          <p:spPr>
            <a:xfrm>
              <a:off x="0" y="0"/>
              <a:ext cx="1073444" cy="1053317"/>
            </a:xfrm>
            <a:prstGeom prst="rect">
              <a:avLst/>
            </a:prstGeom>
            <a:noFill/>
            <a:ln>
              <a:noFill/>
            </a:ln>
          </p:spPr>
        </p:pic>
        <p:sp>
          <p:nvSpPr>
            <p:cNvPr id="516" name="Google Shape;516;p20"/>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1"/>
          <p:cNvSpPr/>
          <p:nvPr/>
        </p:nvSpPr>
        <p:spPr>
          <a:xfrm>
            <a:off x="1841532" y="1"/>
            <a:ext cx="3806743" cy="10287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6" name="Google Shape;526;p21">
            <a:hlinkClick r:id="rId3"/>
          </p:cNvPr>
          <p:cNvPicPr preferRelativeResize="0"/>
          <p:nvPr/>
        </p:nvPicPr>
        <p:blipFill rotWithShape="1">
          <a:blip r:embed="rId4">
            <a:alphaModFix/>
          </a:blip>
          <a:srcRect b="0" l="0" r="0" t="0"/>
          <a:stretch/>
        </p:blipFill>
        <p:spPr>
          <a:xfrm>
            <a:off x="8513334" y="3019805"/>
            <a:ext cx="5463352" cy="5470189"/>
          </a:xfrm>
          <a:prstGeom prst="rect">
            <a:avLst/>
          </a:prstGeom>
          <a:noFill/>
          <a:ln>
            <a:noFill/>
          </a:ln>
        </p:spPr>
      </p:pic>
      <p:pic>
        <p:nvPicPr>
          <p:cNvPr id="527" name="Google Shape;527;p21"/>
          <p:cNvPicPr preferRelativeResize="0"/>
          <p:nvPr/>
        </p:nvPicPr>
        <p:blipFill rotWithShape="1">
          <a:blip r:embed="rId5">
            <a:alphaModFix/>
          </a:blip>
          <a:srcRect b="0" l="0" r="0" t="0"/>
          <a:stretch/>
        </p:blipFill>
        <p:spPr>
          <a:xfrm>
            <a:off x="3848427" y="577467"/>
            <a:ext cx="1625630" cy="902466"/>
          </a:xfrm>
          <a:prstGeom prst="rect">
            <a:avLst/>
          </a:prstGeom>
          <a:noFill/>
          <a:ln>
            <a:noFill/>
          </a:ln>
        </p:spPr>
      </p:pic>
      <p:pic>
        <p:nvPicPr>
          <p:cNvPr id="528" name="Google Shape;528;p21"/>
          <p:cNvPicPr preferRelativeResize="0"/>
          <p:nvPr/>
        </p:nvPicPr>
        <p:blipFill rotWithShape="1">
          <a:blip r:embed="rId6">
            <a:alphaModFix/>
          </a:blip>
          <a:srcRect b="0" l="0" r="0" t="0"/>
          <a:stretch/>
        </p:blipFill>
        <p:spPr>
          <a:xfrm>
            <a:off x="13244441" y="7585007"/>
            <a:ext cx="545941" cy="802854"/>
          </a:xfrm>
          <a:prstGeom prst="rect">
            <a:avLst/>
          </a:prstGeom>
          <a:noFill/>
          <a:ln>
            <a:noFill/>
          </a:ln>
        </p:spPr>
      </p:pic>
      <p:grpSp>
        <p:nvGrpSpPr>
          <p:cNvPr id="529" name="Google Shape;529;p21"/>
          <p:cNvGrpSpPr/>
          <p:nvPr/>
        </p:nvGrpSpPr>
        <p:grpSpPr>
          <a:xfrm>
            <a:off x="7165731" y="887964"/>
            <a:ext cx="8158558" cy="2673795"/>
            <a:chOff x="0" y="-38100"/>
            <a:chExt cx="10878078" cy="3565059"/>
          </a:xfrm>
        </p:grpSpPr>
        <p:sp>
          <p:nvSpPr>
            <p:cNvPr id="530" name="Google Shape;530;p21"/>
            <p:cNvSpPr txBox="1"/>
            <p:nvPr/>
          </p:nvSpPr>
          <p:spPr>
            <a:xfrm>
              <a:off x="0" y="3044888"/>
              <a:ext cx="10878078" cy="482071"/>
            </a:xfrm>
            <a:prstGeom prst="rect">
              <a:avLst/>
            </a:prstGeom>
            <a:noFill/>
            <a:ln>
              <a:noFill/>
            </a:ln>
          </p:spPr>
          <p:txBody>
            <a:bodyPr anchorCtr="0" anchor="t" bIns="0" lIns="0" spcFirstLastPara="1" rIns="0" wrap="square" tIns="0">
              <a:spAutoFit/>
            </a:bodyPr>
            <a:lstStyle/>
            <a:p>
              <a:pPr indent="0" lvl="0" marL="0" marR="0" rtl="0" algn="l">
                <a:lnSpc>
                  <a:spcPct val="184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531" name="Google Shape;531;p21"/>
            <p:cNvSpPr txBox="1"/>
            <p:nvPr/>
          </p:nvSpPr>
          <p:spPr>
            <a:xfrm>
              <a:off x="0" y="-38100"/>
              <a:ext cx="10878078" cy="125730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6000" u="none" cap="none" strike="noStrike">
                  <a:solidFill>
                    <a:srgbClr val="000000"/>
                  </a:solidFill>
                  <a:latin typeface="League Spartan"/>
                  <a:ea typeface="League Spartan"/>
                  <a:cs typeface="League Spartan"/>
                  <a:sym typeface="League Spartan"/>
                </a:rPr>
                <a:t>Proud to be Métis</a:t>
              </a:r>
              <a:endParaRPr/>
            </a:p>
          </p:txBody>
        </p:sp>
        <p:sp>
          <p:nvSpPr>
            <p:cNvPr id="532" name="Google Shape;532;p21"/>
            <p:cNvSpPr txBox="1"/>
            <p:nvPr/>
          </p:nvSpPr>
          <p:spPr>
            <a:xfrm>
              <a:off x="0" y="1912861"/>
              <a:ext cx="10878078" cy="533616"/>
            </a:xfrm>
            <a:prstGeom prst="rect">
              <a:avLst/>
            </a:prstGeom>
            <a:noFill/>
            <a:ln>
              <a:noFill/>
            </a:ln>
          </p:spPr>
          <p:txBody>
            <a:bodyPr anchorCtr="0" anchor="t" bIns="0" lIns="0" spcFirstLastPara="1" rIns="0" wrap="square" tIns="0">
              <a:spAutoFit/>
            </a:bodyPr>
            <a:lstStyle/>
            <a:p>
              <a:pPr indent="0" lvl="0" marL="0" marR="0" rtl="0" algn="ctr">
                <a:lnSpc>
                  <a:spcPct val="125009"/>
                </a:lnSpc>
                <a:spcBef>
                  <a:spcPts val="0"/>
                </a:spcBef>
                <a:spcAft>
                  <a:spcPts val="0"/>
                </a:spcAft>
                <a:buNone/>
              </a:pPr>
              <a:r>
                <a:rPr b="0" i="0" lang="en-US" sz="2599" u="none" cap="none" strike="noStrike">
                  <a:solidFill>
                    <a:srgbClr val="D50816"/>
                  </a:solidFill>
                  <a:latin typeface="League Spartan"/>
                  <a:ea typeface="League Spartan"/>
                  <a:cs typeface="League Spartan"/>
                  <a:sym typeface="League Spartan"/>
                </a:rPr>
                <a:t>The Métis Nation Anthem</a:t>
              </a:r>
              <a:endParaRPr/>
            </a:p>
          </p:txBody>
        </p:sp>
      </p:grpSp>
      <p:sp>
        <p:nvSpPr>
          <p:cNvPr id="533" name="Google Shape;533;p21"/>
          <p:cNvSpPr txBox="1"/>
          <p:nvPr/>
        </p:nvSpPr>
        <p:spPr>
          <a:xfrm>
            <a:off x="9245579" y="8714931"/>
            <a:ext cx="3998863" cy="174016"/>
          </a:xfrm>
          <a:prstGeom prst="rect">
            <a:avLst/>
          </a:prstGeom>
          <a:noFill/>
          <a:ln>
            <a:noFill/>
          </a:ln>
        </p:spPr>
        <p:txBody>
          <a:bodyPr anchorCtr="0" anchor="t" bIns="0" lIns="0" spcFirstLastPara="1" rIns="0" wrap="square" tIns="0">
            <a:spAutoFit/>
          </a:bodyPr>
          <a:lstStyle/>
          <a:p>
            <a:pPr indent="0" lvl="0" marL="0" marR="0" rtl="0" algn="ctr">
              <a:lnSpc>
                <a:spcPct val="125022"/>
              </a:lnSpc>
              <a:spcBef>
                <a:spcPts val="0"/>
              </a:spcBef>
              <a:spcAft>
                <a:spcPts val="0"/>
              </a:spcAft>
              <a:buNone/>
            </a:pPr>
            <a:r>
              <a:rPr b="0" i="0" lang="en-US" sz="1095" u="none" cap="none" strike="noStrike">
                <a:solidFill>
                  <a:srgbClr val="D50816"/>
                </a:solidFill>
                <a:latin typeface="League Spartan"/>
                <a:ea typeface="League Spartan"/>
                <a:cs typeface="League Spartan"/>
                <a:sym typeface="League Spartan"/>
              </a:rPr>
              <a:t>Click on the image to open the anthem video and lyrics!</a:t>
            </a:r>
            <a:endParaRPr/>
          </a:p>
        </p:txBody>
      </p:sp>
      <p:grpSp>
        <p:nvGrpSpPr>
          <p:cNvPr id="534" name="Google Shape;534;p21"/>
          <p:cNvGrpSpPr/>
          <p:nvPr/>
        </p:nvGrpSpPr>
        <p:grpSpPr>
          <a:xfrm>
            <a:off x="6481125" y="9258300"/>
            <a:ext cx="4064419" cy="789988"/>
            <a:chOff x="0" y="0"/>
            <a:chExt cx="5419225" cy="1053317"/>
          </a:xfrm>
        </p:grpSpPr>
        <p:pic>
          <p:nvPicPr>
            <p:cNvPr id="535" name="Google Shape;535;p21"/>
            <p:cNvPicPr preferRelativeResize="0"/>
            <p:nvPr/>
          </p:nvPicPr>
          <p:blipFill rotWithShape="1">
            <a:blip r:embed="rId7">
              <a:alphaModFix/>
            </a:blip>
            <a:srcRect b="0" l="0" r="0" t="0"/>
            <a:stretch/>
          </p:blipFill>
          <p:spPr>
            <a:xfrm>
              <a:off x="0" y="0"/>
              <a:ext cx="1073444" cy="1053317"/>
            </a:xfrm>
            <a:prstGeom prst="rect">
              <a:avLst/>
            </a:prstGeom>
            <a:noFill/>
            <a:ln>
              <a:noFill/>
            </a:ln>
          </p:spPr>
        </p:pic>
        <p:sp>
          <p:nvSpPr>
            <p:cNvPr id="536" name="Google Shape;536;p21"/>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22"/>
          <p:cNvSpPr/>
          <p:nvPr/>
        </p:nvSpPr>
        <p:spPr>
          <a:xfrm rot="5400000">
            <a:off x="8078888" y="-6219178"/>
            <a:ext cx="2281794" cy="14720149"/>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2"/>
          <p:cNvSpPr/>
          <p:nvPr/>
        </p:nvSpPr>
        <p:spPr>
          <a:xfrm>
            <a:off x="1963751" y="4689272"/>
            <a:ext cx="2509480" cy="104431"/>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3" name="Google Shape;543;p22"/>
          <p:cNvGrpSpPr/>
          <p:nvPr/>
        </p:nvGrpSpPr>
        <p:grpSpPr>
          <a:xfrm>
            <a:off x="6254448" y="9258300"/>
            <a:ext cx="4064419" cy="789988"/>
            <a:chOff x="0" y="0"/>
            <a:chExt cx="5419225" cy="1053317"/>
          </a:xfrm>
        </p:grpSpPr>
        <p:pic>
          <p:nvPicPr>
            <p:cNvPr id="544" name="Google Shape;544;p22"/>
            <p:cNvPicPr preferRelativeResize="0"/>
            <p:nvPr/>
          </p:nvPicPr>
          <p:blipFill rotWithShape="1">
            <a:blip r:embed="rId3">
              <a:alphaModFix/>
            </a:blip>
            <a:srcRect b="0" l="0" r="0" t="0"/>
            <a:stretch/>
          </p:blipFill>
          <p:spPr>
            <a:xfrm>
              <a:off x="0" y="0"/>
              <a:ext cx="1073444" cy="1053317"/>
            </a:xfrm>
            <a:prstGeom prst="rect">
              <a:avLst/>
            </a:prstGeom>
            <a:noFill/>
            <a:ln>
              <a:noFill/>
            </a:ln>
          </p:spPr>
        </p:pic>
        <p:sp>
          <p:nvSpPr>
            <p:cNvPr id="545" name="Google Shape;545;p22"/>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
        <p:nvSpPr>
          <p:cNvPr id="546" name="Google Shape;546;p22"/>
          <p:cNvSpPr/>
          <p:nvPr/>
        </p:nvSpPr>
        <p:spPr>
          <a:xfrm>
            <a:off x="9219786" y="4102640"/>
            <a:ext cx="2509480" cy="104431"/>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 name="Google Shape;547;p22"/>
          <p:cNvPicPr preferRelativeResize="0"/>
          <p:nvPr/>
        </p:nvPicPr>
        <p:blipFill rotWithShape="1">
          <a:blip r:embed="rId4">
            <a:alphaModFix/>
          </a:blip>
          <a:srcRect b="0" l="0" r="0" t="0"/>
          <a:stretch/>
        </p:blipFill>
        <p:spPr>
          <a:xfrm>
            <a:off x="14536318" y="1330275"/>
            <a:ext cx="1625630" cy="902466"/>
          </a:xfrm>
          <a:prstGeom prst="rect">
            <a:avLst/>
          </a:prstGeom>
          <a:noFill/>
          <a:ln>
            <a:noFill/>
          </a:ln>
        </p:spPr>
      </p:pic>
      <p:pic>
        <p:nvPicPr>
          <p:cNvPr id="548" name="Google Shape;548;p22"/>
          <p:cNvPicPr preferRelativeResize="0"/>
          <p:nvPr/>
        </p:nvPicPr>
        <p:blipFill rotWithShape="1">
          <a:blip r:embed="rId5">
            <a:alphaModFix/>
          </a:blip>
          <a:srcRect b="0" l="0" r="0" t="0"/>
          <a:stretch/>
        </p:blipFill>
        <p:spPr>
          <a:xfrm>
            <a:off x="828937" y="8759955"/>
            <a:ext cx="919446" cy="996690"/>
          </a:xfrm>
          <a:prstGeom prst="rect">
            <a:avLst/>
          </a:prstGeom>
          <a:noFill/>
          <a:ln>
            <a:noFill/>
          </a:ln>
        </p:spPr>
      </p:pic>
      <p:sp>
        <p:nvSpPr>
          <p:cNvPr id="549" name="Google Shape;549;p22"/>
          <p:cNvSpPr txBox="1"/>
          <p:nvPr/>
        </p:nvSpPr>
        <p:spPr>
          <a:xfrm>
            <a:off x="1963751" y="2786761"/>
            <a:ext cx="6426947" cy="1644253"/>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3500" u="none" cap="none" strike="noStrike">
                <a:solidFill>
                  <a:srgbClr val="000000"/>
                </a:solidFill>
                <a:latin typeface="League Spartan"/>
                <a:ea typeface="League Spartan"/>
                <a:cs typeface="League Spartan"/>
                <a:sym typeface="League Spartan"/>
              </a:rPr>
              <a:t>How often should we commemorate/carry the Métis Nation and the flag?</a:t>
            </a:r>
            <a:endParaRPr/>
          </a:p>
        </p:txBody>
      </p:sp>
      <p:sp>
        <p:nvSpPr>
          <p:cNvPr id="550" name="Google Shape;550;p22"/>
          <p:cNvSpPr txBox="1"/>
          <p:nvPr/>
        </p:nvSpPr>
        <p:spPr>
          <a:xfrm>
            <a:off x="1963751" y="5019675"/>
            <a:ext cx="5227040" cy="2098278"/>
          </a:xfrm>
          <a:prstGeom prst="rect">
            <a:avLst/>
          </a:prstGeom>
          <a:noFill/>
          <a:ln>
            <a:noFill/>
          </a:ln>
        </p:spPr>
        <p:txBody>
          <a:bodyPr anchorCtr="0" anchor="t" bIns="0" lIns="0" spcFirstLastPara="1" rIns="0" wrap="square" tIns="0">
            <a:spAutoFit/>
          </a:bodyPr>
          <a:lstStyle/>
          <a:p>
            <a:pPr indent="0" lvl="0" marL="0" marR="0" rtl="0" algn="l">
              <a:lnSpc>
                <a:spcPct val="170028"/>
              </a:lnSpc>
              <a:spcBef>
                <a:spcPts val="0"/>
              </a:spcBef>
              <a:spcAft>
                <a:spcPts val="0"/>
              </a:spcAft>
              <a:buNone/>
            </a:pPr>
            <a:r>
              <a:rPr b="0" i="0" lang="en-US" sz="2499" u="none" cap="none" strike="noStrike">
                <a:solidFill>
                  <a:srgbClr val="000000"/>
                </a:solidFill>
                <a:latin typeface="Arial"/>
                <a:ea typeface="Arial"/>
                <a:cs typeface="Arial"/>
                <a:sym typeface="Arial"/>
              </a:rPr>
              <a:t>Fly and carry the Métis Nation flag at all gatherings. Consider - when do you fly the Canadian flag, and why? </a:t>
            </a:r>
            <a:endParaRPr/>
          </a:p>
        </p:txBody>
      </p:sp>
      <p:sp>
        <p:nvSpPr>
          <p:cNvPr id="551" name="Google Shape;551;p22"/>
          <p:cNvSpPr txBox="1"/>
          <p:nvPr/>
        </p:nvSpPr>
        <p:spPr>
          <a:xfrm>
            <a:off x="9219786" y="2786761"/>
            <a:ext cx="6562998" cy="1091935"/>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3500" u="none" cap="none" strike="noStrike">
                <a:solidFill>
                  <a:srgbClr val="000000"/>
                </a:solidFill>
                <a:latin typeface="League Spartan"/>
                <a:ea typeface="League Spartan"/>
                <a:cs typeface="League Spartan"/>
                <a:sym typeface="League Spartan"/>
              </a:rPr>
              <a:t>Should a RED or BLUE Métis Nation flag be flown?</a:t>
            </a:r>
            <a:endParaRPr/>
          </a:p>
        </p:txBody>
      </p:sp>
      <p:sp>
        <p:nvSpPr>
          <p:cNvPr id="552" name="Google Shape;552;p22"/>
          <p:cNvSpPr txBox="1"/>
          <p:nvPr/>
        </p:nvSpPr>
        <p:spPr>
          <a:xfrm>
            <a:off x="9219786" y="4445737"/>
            <a:ext cx="6942163" cy="4231482"/>
          </a:xfrm>
          <a:prstGeom prst="rect">
            <a:avLst/>
          </a:prstGeom>
          <a:noFill/>
          <a:ln>
            <a:noFill/>
          </a:ln>
        </p:spPr>
        <p:txBody>
          <a:bodyPr anchorCtr="0" anchor="t" bIns="0" lIns="0" spcFirstLastPara="1" rIns="0" wrap="square" tIns="0">
            <a:spAutoFit/>
          </a:bodyPr>
          <a:lstStyle/>
          <a:p>
            <a:pPr indent="0" lvl="0" marL="0" marR="0" rtl="0" algn="l">
              <a:lnSpc>
                <a:spcPct val="170028"/>
              </a:lnSpc>
              <a:spcBef>
                <a:spcPts val="0"/>
              </a:spcBef>
              <a:spcAft>
                <a:spcPts val="0"/>
              </a:spcAft>
              <a:buNone/>
            </a:pPr>
            <a:r>
              <a:rPr b="0" i="0" lang="en-US" sz="2499" u="none" cap="none" strike="noStrike">
                <a:solidFill>
                  <a:srgbClr val="000000"/>
                </a:solidFill>
                <a:latin typeface="Arial"/>
                <a:ea typeface="Arial"/>
                <a:cs typeface="Arial"/>
                <a:sym typeface="Arial"/>
              </a:rPr>
              <a:t>Communities are welcome to fly either flag! The blue Métis Nation flag is most commonly used across Métis communities in Alberta. Educational leaders are advised to seek guidance from the Métis leaders in their area in respect of their preference (such as Métis Locals, MNA Regional Offices, or Metis Settlement offices). </a:t>
            </a:r>
            <a:endParaRPr/>
          </a:p>
        </p:txBody>
      </p:sp>
      <p:sp>
        <p:nvSpPr>
          <p:cNvPr id="553" name="Google Shape;553;p22"/>
          <p:cNvSpPr txBox="1"/>
          <p:nvPr/>
        </p:nvSpPr>
        <p:spPr>
          <a:xfrm>
            <a:off x="2292365" y="922354"/>
            <a:ext cx="9966495" cy="787268"/>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5000" u="none" cap="none" strike="noStrike">
                <a:solidFill>
                  <a:srgbClr val="FFFFFF"/>
                </a:solidFill>
                <a:latin typeface="League Spartan"/>
                <a:ea typeface="League Spartan"/>
                <a:cs typeface="League Spartan"/>
                <a:sym typeface="League Spartan"/>
              </a:rPr>
              <a:t>Frequently Asked Questions</a:t>
            </a:r>
            <a:endParaRPr/>
          </a:p>
        </p:txBody>
      </p:sp>
      <p:sp>
        <p:nvSpPr>
          <p:cNvPr id="554" name="Google Shape;554;p22"/>
          <p:cNvSpPr txBox="1"/>
          <p:nvPr/>
        </p:nvSpPr>
        <p:spPr>
          <a:xfrm>
            <a:off x="369213" y="8283618"/>
            <a:ext cx="1838893" cy="393601"/>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499" u="none" cap="none" strike="noStrike">
                <a:solidFill>
                  <a:srgbClr val="2231C9"/>
                </a:solidFill>
                <a:latin typeface="League Spartan"/>
                <a:ea typeface="League Spartan"/>
                <a:cs typeface="League Spartan"/>
                <a:sym typeface="League Spartan"/>
              </a:rPr>
              <a:t>Questions?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23"/>
          <p:cNvSpPr/>
          <p:nvPr/>
        </p:nvSpPr>
        <p:spPr>
          <a:xfrm rot="5400000">
            <a:off x="8078888" y="-6219178"/>
            <a:ext cx="2281794" cy="14720149"/>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3"/>
          <p:cNvSpPr txBox="1"/>
          <p:nvPr/>
        </p:nvSpPr>
        <p:spPr>
          <a:xfrm>
            <a:off x="8286658" y="3313745"/>
            <a:ext cx="7714023" cy="1092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3500" u="none" cap="none" strike="noStrike">
                <a:solidFill>
                  <a:srgbClr val="000000"/>
                </a:solidFill>
                <a:latin typeface="League Spartan"/>
                <a:ea typeface="League Spartan"/>
                <a:cs typeface="League Spartan"/>
                <a:sym typeface="League Spartan"/>
              </a:rPr>
              <a:t>What time of year should we raise the Métis Nation flag?</a:t>
            </a:r>
            <a:endParaRPr/>
          </a:p>
        </p:txBody>
      </p:sp>
      <p:sp>
        <p:nvSpPr>
          <p:cNvPr id="561" name="Google Shape;561;p23"/>
          <p:cNvSpPr/>
          <p:nvPr/>
        </p:nvSpPr>
        <p:spPr>
          <a:xfrm>
            <a:off x="1859711" y="5039069"/>
            <a:ext cx="2509480" cy="104431"/>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2" name="Google Shape;562;p23"/>
          <p:cNvPicPr preferRelativeResize="0"/>
          <p:nvPr/>
        </p:nvPicPr>
        <p:blipFill rotWithShape="1">
          <a:blip r:embed="rId3">
            <a:alphaModFix/>
          </a:blip>
          <a:srcRect b="0" l="0" r="0" t="0"/>
          <a:stretch/>
        </p:blipFill>
        <p:spPr>
          <a:xfrm>
            <a:off x="3677697" y="8355834"/>
            <a:ext cx="1625630" cy="902466"/>
          </a:xfrm>
          <a:prstGeom prst="rect">
            <a:avLst/>
          </a:prstGeom>
          <a:noFill/>
          <a:ln>
            <a:noFill/>
          </a:ln>
        </p:spPr>
      </p:pic>
      <p:sp>
        <p:nvSpPr>
          <p:cNvPr id="563" name="Google Shape;563;p23"/>
          <p:cNvSpPr txBox="1"/>
          <p:nvPr/>
        </p:nvSpPr>
        <p:spPr>
          <a:xfrm>
            <a:off x="8286658" y="5285829"/>
            <a:ext cx="8293202" cy="3164880"/>
          </a:xfrm>
          <a:prstGeom prst="rect">
            <a:avLst/>
          </a:prstGeom>
          <a:noFill/>
          <a:ln>
            <a:noFill/>
          </a:ln>
        </p:spPr>
        <p:txBody>
          <a:bodyPr anchorCtr="0" anchor="t" bIns="0" lIns="0" spcFirstLastPara="1" rIns="0" wrap="square" tIns="0">
            <a:spAutoFit/>
          </a:bodyPr>
          <a:lstStyle/>
          <a:p>
            <a:pPr indent="0" lvl="0" marL="0" marR="0" rtl="0" algn="l">
              <a:lnSpc>
                <a:spcPct val="170028"/>
              </a:lnSpc>
              <a:spcBef>
                <a:spcPts val="0"/>
              </a:spcBef>
              <a:spcAft>
                <a:spcPts val="0"/>
              </a:spcAft>
              <a:buNone/>
            </a:pPr>
            <a:r>
              <a:rPr b="0" i="0" lang="en-US" sz="2499" u="none" cap="none" strike="noStrike">
                <a:solidFill>
                  <a:srgbClr val="000000"/>
                </a:solidFill>
                <a:latin typeface="Arial"/>
                <a:ea typeface="Arial"/>
                <a:cs typeface="Arial"/>
                <a:sym typeface="Arial"/>
              </a:rPr>
              <a:t>Raising the Métis Nation flag is a commemoration of Métis history, and a celebration of Métis identity, culture and presence in the community, so ANYTIME of the year is good. You may also consider hosting this event during Métis Week (the week of Nov 16) or National Indigenous Peoples Month (June). </a:t>
            </a:r>
            <a:endParaRPr/>
          </a:p>
        </p:txBody>
      </p:sp>
      <p:grpSp>
        <p:nvGrpSpPr>
          <p:cNvPr id="564" name="Google Shape;564;p23"/>
          <p:cNvGrpSpPr/>
          <p:nvPr/>
        </p:nvGrpSpPr>
        <p:grpSpPr>
          <a:xfrm>
            <a:off x="6254448" y="9258300"/>
            <a:ext cx="4064419" cy="789988"/>
            <a:chOff x="0" y="0"/>
            <a:chExt cx="5419225" cy="1053317"/>
          </a:xfrm>
        </p:grpSpPr>
        <p:pic>
          <p:nvPicPr>
            <p:cNvPr id="565" name="Google Shape;565;p23"/>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566" name="Google Shape;566;p23"/>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
        <p:nvSpPr>
          <p:cNvPr id="567" name="Google Shape;567;p23"/>
          <p:cNvSpPr txBox="1"/>
          <p:nvPr/>
        </p:nvSpPr>
        <p:spPr>
          <a:xfrm>
            <a:off x="1859711" y="3161345"/>
            <a:ext cx="5415901" cy="164465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3500" u="none" cap="none" strike="noStrike">
                <a:solidFill>
                  <a:srgbClr val="000000"/>
                </a:solidFill>
                <a:latin typeface="League Spartan"/>
                <a:ea typeface="League Spartan"/>
                <a:cs typeface="League Spartan"/>
                <a:sym typeface="League Spartan"/>
              </a:rPr>
              <a:t>Where can a </a:t>
            </a:r>
            <a:endParaRPr/>
          </a:p>
          <a:p>
            <a:pPr indent="0" lvl="0" marL="0" marR="0" rtl="0" algn="l">
              <a:lnSpc>
                <a:spcPct val="125000"/>
              </a:lnSpc>
              <a:spcBef>
                <a:spcPts val="0"/>
              </a:spcBef>
              <a:spcAft>
                <a:spcPts val="0"/>
              </a:spcAft>
              <a:buNone/>
            </a:pPr>
            <a:r>
              <a:rPr b="0" i="0" lang="en-US" sz="3500" u="none" cap="none" strike="noStrike">
                <a:solidFill>
                  <a:srgbClr val="000000"/>
                </a:solidFill>
                <a:latin typeface="League Spartan"/>
                <a:ea typeface="League Spartan"/>
                <a:cs typeface="League Spartan"/>
                <a:sym typeface="League Spartan"/>
              </a:rPr>
              <a:t>Métis Nation flag </a:t>
            </a:r>
            <a:endParaRPr/>
          </a:p>
          <a:p>
            <a:pPr indent="0" lvl="0" marL="0" marR="0" rtl="0" algn="l">
              <a:lnSpc>
                <a:spcPct val="125000"/>
              </a:lnSpc>
              <a:spcBef>
                <a:spcPts val="0"/>
              </a:spcBef>
              <a:spcAft>
                <a:spcPts val="0"/>
              </a:spcAft>
              <a:buNone/>
            </a:pPr>
            <a:r>
              <a:rPr b="0" i="0" lang="en-US" sz="3500" u="none" cap="none" strike="noStrike">
                <a:solidFill>
                  <a:srgbClr val="000000"/>
                </a:solidFill>
                <a:latin typeface="League Spartan"/>
                <a:ea typeface="League Spartan"/>
                <a:cs typeface="League Spartan"/>
                <a:sym typeface="League Spartan"/>
              </a:rPr>
              <a:t>be purchased? </a:t>
            </a:r>
            <a:endParaRPr/>
          </a:p>
        </p:txBody>
      </p:sp>
      <p:sp>
        <p:nvSpPr>
          <p:cNvPr id="568" name="Google Shape;568;p23"/>
          <p:cNvSpPr/>
          <p:nvPr/>
        </p:nvSpPr>
        <p:spPr>
          <a:xfrm>
            <a:off x="8286658" y="5039069"/>
            <a:ext cx="2509480" cy="104431"/>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3"/>
          <p:cNvSpPr txBox="1"/>
          <p:nvPr/>
        </p:nvSpPr>
        <p:spPr>
          <a:xfrm>
            <a:off x="1859711" y="5285829"/>
            <a:ext cx="4760953" cy="1564978"/>
          </a:xfrm>
          <a:prstGeom prst="rect">
            <a:avLst/>
          </a:prstGeom>
          <a:noFill/>
          <a:ln>
            <a:noFill/>
          </a:ln>
        </p:spPr>
        <p:txBody>
          <a:bodyPr anchorCtr="0" anchor="t" bIns="0" lIns="0" spcFirstLastPara="1" rIns="0" wrap="square" tIns="0">
            <a:spAutoFit/>
          </a:bodyPr>
          <a:lstStyle/>
          <a:p>
            <a:pPr indent="0" lvl="0" marL="0" marR="0" rtl="0" algn="l">
              <a:lnSpc>
                <a:spcPct val="170028"/>
              </a:lnSpc>
              <a:spcBef>
                <a:spcPts val="0"/>
              </a:spcBef>
              <a:spcAft>
                <a:spcPts val="0"/>
              </a:spcAft>
              <a:buNone/>
            </a:pPr>
            <a:r>
              <a:rPr b="0" i="0" lang="en-US" sz="2499" u="none" cap="none" strike="noStrike">
                <a:solidFill>
                  <a:srgbClr val="000000"/>
                </a:solidFill>
                <a:latin typeface="Arial"/>
                <a:ea typeface="Arial"/>
                <a:cs typeface="Arial"/>
                <a:sym typeface="Arial"/>
              </a:rPr>
              <a:t>Flags can be purchased from Cree Productions, an affiliate of the Métis Nation of Alberta. </a:t>
            </a:r>
            <a:endParaRPr/>
          </a:p>
        </p:txBody>
      </p:sp>
      <p:pic>
        <p:nvPicPr>
          <p:cNvPr id="570" name="Google Shape;570;p23"/>
          <p:cNvPicPr preferRelativeResize="0"/>
          <p:nvPr/>
        </p:nvPicPr>
        <p:blipFill rotWithShape="1">
          <a:blip r:embed="rId3">
            <a:alphaModFix/>
          </a:blip>
          <a:srcRect b="0" l="0" r="0" t="0"/>
          <a:stretch/>
        </p:blipFill>
        <p:spPr>
          <a:xfrm>
            <a:off x="14536318" y="1330275"/>
            <a:ext cx="1625630" cy="902466"/>
          </a:xfrm>
          <a:prstGeom prst="rect">
            <a:avLst/>
          </a:prstGeom>
          <a:noFill/>
          <a:ln>
            <a:noFill/>
          </a:ln>
        </p:spPr>
      </p:pic>
      <p:sp>
        <p:nvSpPr>
          <p:cNvPr id="571" name="Google Shape;571;p23"/>
          <p:cNvSpPr txBox="1"/>
          <p:nvPr/>
        </p:nvSpPr>
        <p:spPr>
          <a:xfrm>
            <a:off x="2292365" y="922354"/>
            <a:ext cx="9966495" cy="787268"/>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5000" u="none" cap="none" strike="noStrike">
                <a:solidFill>
                  <a:srgbClr val="FFFFFF"/>
                </a:solidFill>
                <a:latin typeface="League Spartan"/>
                <a:ea typeface="League Spartan"/>
                <a:cs typeface="League Spartan"/>
                <a:sym typeface="League Spartan"/>
              </a:rPr>
              <a:t>Frequently Asked Questions</a:t>
            </a:r>
            <a:endParaRPr/>
          </a:p>
        </p:txBody>
      </p:sp>
      <p:pic>
        <p:nvPicPr>
          <p:cNvPr id="572" name="Google Shape;572;p23"/>
          <p:cNvPicPr preferRelativeResize="0"/>
          <p:nvPr/>
        </p:nvPicPr>
        <p:blipFill rotWithShape="1">
          <a:blip r:embed="rId5">
            <a:alphaModFix/>
          </a:blip>
          <a:srcRect b="0" l="0" r="0" t="0"/>
          <a:stretch/>
        </p:blipFill>
        <p:spPr>
          <a:xfrm>
            <a:off x="828937" y="8759955"/>
            <a:ext cx="919446" cy="996690"/>
          </a:xfrm>
          <a:prstGeom prst="rect">
            <a:avLst/>
          </a:prstGeom>
          <a:noFill/>
          <a:ln>
            <a:noFill/>
          </a:ln>
        </p:spPr>
      </p:pic>
      <p:sp>
        <p:nvSpPr>
          <p:cNvPr id="573" name="Google Shape;573;p23"/>
          <p:cNvSpPr txBox="1"/>
          <p:nvPr/>
        </p:nvSpPr>
        <p:spPr>
          <a:xfrm>
            <a:off x="369213" y="8283618"/>
            <a:ext cx="1838893" cy="393601"/>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499" u="none" cap="none" strike="noStrike">
                <a:solidFill>
                  <a:srgbClr val="2231C9"/>
                </a:solidFill>
                <a:latin typeface="League Spartan"/>
                <a:ea typeface="League Spartan"/>
                <a:cs typeface="League Spartan"/>
                <a:sym typeface="League Spartan"/>
              </a:rPr>
              <a:t>Questions?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4"/>
          <p:cNvSpPr/>
          <p:nvPr/>
        </p:nvSpPr>
        <p:spPr>
          <a:xfrm rot="5400000">
            <a:off x="8055675" y="-6195965"/>
            <a:ext cx="2328219" cy="14720149"/>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4"/>
          <p:cNvSpPr txBox="1"/>
          <p:nvPr/>
        </p:nvSpPr>
        <p:spPr>
          <a:xfrm>
            <a:off x="9023894" y="2762603"/>
            <a:ext cx="7435860" cy="1091935"/>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3500" u="none" cap="none" strike="noStrike">
                <a:solidFill>
                  <a:srgbClr val="000000"/>
                </a:solidFill>
                <a:latin typeface="League Spartan"/>
                <a:ea typeface="League Spartan"/>
                <a:cs typeface="League Spartan"/>
                <a:sym typeface="League Spartan"/>
              </a:rPr>
              <a:t>Should we offer the Métis Elder or Knowledge Keeper protocol?</a:t>
            </a:r>
            <a:endParaRPr/>
          </a:p>
        </p:txBody>
      </p:sp>
      <p:sp>
        <p:nvSpPr>
          <p:cNvPr id="580" name="Google Shape;580;p24"/>
          <p:cNvSpPr/>
          <p:nvPr/>
        </p:nvSpPr>
        <p:spPr>
          <a:xfrm>
            <a:off x="1862595" y="4058719"/>
            <a:ext cx="2509480" cy="104431"/>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4"/>
          <p:cNvSpPr txBox="1"/>
          <p:nvPr/>
        </p:nvSpPr>
        <p:spPr>
          <a:xfrm>
            <a:off x="2292365" y="922354"/>
            <a:ext cx="9966495" cy="787268"/>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5000" u="none" cap="none" strike="noStrike">
                <a:solidFill>
                  <a:srgbClr val="FFFFFF"/>
                </a:solidFill>
                <a:latin typeface="League Spartan"/>
                <a:ea typeface="League Spartan"/>
                <a:cs typeface="League Spartan"/>
                <a:sym typeface="League Spartan"/>
              </a:rPr>
              <a:t>Frequently Asked Questions</a:t>
            </a:r>
            <a:endParaRPr/>
          </a:p>
        </p:txBody>
      </p:sp>
      <p:sp>
        <p:nvSpPr>
          <p:cNvPr id="582" name="Google Shape;582;p24"/>
          <p:cNvSpPr txBox="1"/>
          <p:nvPr/>
        </p:nvSpPr>
        <p:spPr>
          <a:xfrm>
            <a:off x="9144000" y="4356199"/>
            <a:ext cx="7315754" cy="4231482"/>
          </a:xfrm>
          <a:prstGeom prst="rect">
            <a:avLst/>
          </a:prstGeom>
          <a:noFill/>
          <a:ln>
            <a:noFill/>
          </a:ln>
        </p:spPr>
        <p:txBody>
          <a:bodyPr anchorCtr="0" anchor="t" bIns="0" lIns="0" spcFirstLastPara="1" rIns="0" wrap="square" tIns="0">
            <a:spAutoFit/>
          </a:bodyPr>
          <a:lstStyle/>
          <a:p>
            <a:pPr indent="0" lvl="0" marL="0" marR="0" rtl="0" algn="l">
              <a:lnSpc>
                <a:spcPct val="170028"/>
              </a:lnSpc>
              <a:spcBef>
                <a:spcPts val="0"/>
              </a:spcBef>
              <a:spcAft>
                <a:spcPts val="0"/>
              </a:spcAft>
              <a:buNone/>
            </a:pPr>
            <a:r>
              <a:rPr b="0" i="0" lang="en-US" sz="2499" u="none" cap="none" strike="noStrike">
                <a:solidFill>
                  <a:srgbClr val="000000"/>
                </a:solidFill>
                <a:latin typeface="Arial"/>
                <a:ea typeface="Arial"/>
                <a:cs typeface="Arial"/>
                <a:sym typeface="Arial"/>
              </a:rPr>
              <a:t>Protocol traditionally refers to the offering of tobacco or other medicines as an act of honoring reciprocity towards elders, knowledge keepers and community members. RLI encourages educators to practice reciprocity (i.e. honorarium and a gift), however it is important to ask the Elder or Knowledge Keeper if they require protocol for the event.</a:t>
            </a:r>
            <a:r>
              <a:rPr b="0" i="0" lang="en-US" sz="2499" u="none" cap="none" strike="noStrike">
                <a:solidFill>
                  <a:srgbClr val="000000"/>
                </a:solidFill>
                <a:latin typeface="Arimo"/>
                <a:ea typeface="Arimo"/>
                <a:cs typeface="Arimo"/>
                <a:sym typeface="Arimo"/>
              </a:rPr>
              <a:t> </a:t>
            </a:r>
            <a:endParaRPr/>
          </a:p>
        </p:txBody>
      </p:sp>
      <p:grpSp>
        <p:nvGrpSpPr>
          <p:cNvPr id="583" name="Google Shape;583;p24"/>
          <p:cNvGrpSpPr/>
          <p:nvPr/>
        </p:nvGrpSpPr>
        <p:grpSpPr>
          <a:xfrm>
            <a:off x="6254448" y="9258300"/>
            <a:ext cx="4064419" cy="789988"/>
            <a:chOff x="0" y="0"/>
            <a:chExt cx="5419225" cy="1053317"/>
          </a:xfrm>
        </p:grpSpPr>
        <p:pic>
          <p:nvPicPr>
            <p:cNvPr id="584" name="Google Shape;584;p24"/>
            <p:cNvPicPr preferRelativeResize="0"/>
            <p:nvPr/>
          </p:nvPicPr>
          <p:blipFill rotWithShape="1">
            <a:blip r:embed="rId3">
              <a:alphaModFix/>
            </a:blip>
            <a:srcRect b="0" l="0" r="0" t="0"/>
            <a:stretch/>
          </p:blipFill>
          <p:spPr>
            <a:xfrm>
              <a:off x="0" y="0"/>
              <a:ext cx="1073444" cy="1053317"/>
            </a:xfrm>
            <a:prstGeom prst="rect">
              <a:avLst/>
            </a:prstGeom>
            <a:noFill/>
            <a:ln>
              <a:noFill/>
            </a:ln>
          </p:spPr>
        </p:pic>
        <p:sp>
          <p:nvSpPr>
            <p:cNvPr id="585" name="Google Shape;585;p24"/>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
        <p:nvSpPr>
          <p:cNvPr id="586" name="Google Shape;586;p24"/>
          <p:cNvSpPr txBox="1"/>
          <p:nvPr/>
        </p:nvSpPr>
        <p:spPr>
          <a:xfrm>
            <a:off x="1859711" y="2762603"/>
            <a:ext cx="7098847" cy="1122102"/>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3500" u="none" cap="none" strike="noStrike">
                <a:solidFill>
                  <a:srgbClr val="000000"/>
                </a:solidFill>
                <a:latin typeface="League Spartan"/>
                <a:ea typeface="League Spartan"/>
                <a:cs typeface="League Spartan"/>
                <a:sym typeface="League Spartan"/>
              </a:rPr>
              <a:t>In what order should we position the flags ?</a:t>
            </a:r>
            <a:endParaRPr b="0" i="0" sz="3500" u="none" cap="none" strike="noStrike">
              <a:solidFill>
                <a:srgbClr val="000000"/>
              </a:solidFill>
              <a:latin typeface="Arimo"/>
              <a:ea typeface="Arimo"/>
              <a:cs typeface="Arimo"/>
              <a:sym typeface="Arimo"/>
            </a:endParaRPr>
          </a:p>
        </p:txBody>
      </p:sp>
      <p:sp>
        <p:nvSpPr>
          <p:cNvPr id="587" name="Google Shape;587;p24"/>
          <p:cNvSpPr/>
          <p:nvPr/>
        </p:nvSpPr>
        <p:spPr>
          <a:xfrm>
            <a:off x="9064127" y="4110934"/>
            <a:ext cx="2509480" cy="104431"/>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4"/>
          <p:cNvSpPr txBox="1"/>
          <p:nvPr/>
        </p:nvSpPr>
        <p:spPr>
          <a:xfrm>
            <a:off x="1862595" y="4356199"/>
            <a:ext cx="7095963" cy="3698181"/>
          </a:xfrm>
          <a:prstGeom prst="rect">
            <a:avLst/>
          </a:prstGeom>
          <a:noFill/>
          <a:ln>
            <a:noFill/>
          </a:ln>
        </p:spPr>
        <p:txBody>
          <a:bodyPr anchorCtr="0" anchor="t" bIns="0" lIns="0" spcFirstLastPara="1" rIns="0" wrap="square" tIns="0">
            <a:spAutoFit/>
          </a:bodyPr>
          <a:lstStyle/>
          <a:p>
            <a:pPr indent="0" lvl="0" marL="0" marR="0" rtl="0" algn="l">
              <a:lnSpc>
                <a:spcPct val="170028"/>
              </a:lnSpc>
              <a:spcBef>
                <a:spcPts val="0"/>
              </a:spcBef>
              <a:spcAft>
                <a:spcPts val="0"/>
              </a:spcAft>
              <a:buNone/>
            </a:pPr>
            <a:r>
              <a:rPr b="0" i="0" lang="en-US" sz="2499" u="none" cap="none" strike="noStrike">
                <a:solidFill>
                  <a:srgbClr val="000000"/>
                </a:solidFill>
                <a:latin typeface="Arial"/>
                <a:ea typeface="Arial"/>
                <a:cs typeface="Arial"/>
                <a:sym typeface="Arial"/>
              </a:rPr>
              <a:t>RLI advises that schools make an intentional practice in ordering the flags flown in their community. Some options worth considering include by date of establishment, or by order of the historical presence of the Nations in your area. Educators may also need to consider the policies of their organization.</a:t>
            </a:r>
            <a:r>
              <a:rPr b="0" i="0" lang="en-US" sz="2499" u="none" cap="none" strike="noStrike">
                <a:solidFill>
                  <a:srgbClr val="000000"/>
                </a:solidFill>
                <a:latin typeface="Arimo"/>
                <a:ea typeface="Arimo"/>
                <a:cs typeface="Arimo"/>
                <a:sym typeface="Arimo"/>
              </a:rPr>
              <a:t> </a:t>
            </a:r>
            <a:endParaRPr/>
          </a:p>
        </p:txBody>
      </p:sp>
      <p:pic>
        <p:nvPicPr>
          <p:cNvPr id="589" name="Google Shape;589;p24"/>
          <p:cNvPicPr preferRelativeResize="0"/>
          <p:nvPr/>
        </p:nvPicPr>
        <p:blipFill rotWithShape="1">
          <a:blip r:embed="rId4">
            <a:alphaModFix/>
          </a:blip>
          <a:srcRect b="0" l="0" r="0" t="0"/>
          <a:stretch/>
        </p:blipFill>
        <p:spPr>
          <a:xfrm>
            <a:off x="14536318" y="1330275"/>
            <a:ext cx="1625630" cy="902466"/>
          </a:xfrm>
          <a:prstGeom prst="rect">
            <a:avLst/>
          </a:prstGeom>
          <a:noFill/>
          <a:ln>
            <a:noFill/>
          </a:ln>
        </p:spPr>
      </p:pic>
      <p:pic>
        <p:nvPicPr>
          <p:cNvPr id="590" name="Google Shape;590;p24"/>
          <p:cNvPicPr preferRelativeResize="0"/>
          <p:nvPr/>
        </p:nvPicPr>
        <p:blipFill rotWithShape="1">
          <a:blip r:embed="rId5">
            <a:alphaModFix/>
          </a:blip>
          <a:srcRect b="0" l="0" r="0" t="0"/>
          <a:stretch/>
        </p:blipFill>
        <p:spPr>
          <a:xfrm>
            <a:off x="828937" y="8759955"/>
            <a:ext cx="919446" cy="996690"/>
          </a:xfrm>
          <a:prstGeom prst="rect">
            <a:avLst/>
          </a:prstGeom>
          <a:noFill/>
          <a:ln>
            <a:noFill/>
          </a:ln>
        </p:spPr>
      </p:pic>
      <p:sp>
        <p:nvSpPr>
          <p:cNvPr id="591" name="Google Shape;591;p24"/>
          <p:cNvSpPr txBox="1"/>
          <p:nvPr/>
        </p:nvSpPr>
        <p:spPr>
          <a:xfrm>
            <a:off x="369213" y="8283618"/>
            <a:ext cx="1838893" cy="393601"/>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499" u="none" cap="none" strike="noStrike">
                <a:solidFill>
                  <a:srgbClr val="2231C9"/>
                </a:solidFill>
                <a:latin typeface="League Spartan"/>
                <a:ea typeface="League Spartan"/>
                <a:cs typeface="League Spartan"/>
                <a:sym typeface="League Spartan"/>
              </a:rPr>
              <a:t>Questions?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25"/>
          <p:cNvSpPr/>
          <p:nvPr/>
        </p:nvSpPr>
        <p:spPr>
          <a:xfrm>
            <a:off x="1841532" y="0"/>
            <a:ext cx="14731066" cy="3523031"/>
          </a:xfrm>
          <a:prstGeom prst="rect">
            <a:avLst/>
          </a:pr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1" name="Google Shape;601;p25"/>
          <p:cNvGrpSpPr/>
          <p:nvPr/>
        </p:nvGrpSpPr>
        <p:grpSpPr>
          <a:xfrm>
            <a:off x="1841532" y="5812054"/>
            <a:ext cx="10197901" cy="3446246"/>
            <a:chOff x="0" y="-19050"/>
            <a:chExt cx="13597201" cy="4594994"/>
          </a:xfrm>
        </p:grpSpPr>
        <p:sp>
          <p:nvSpPr>
            <p:cNvPr id="602" name="Google Shape;602;p25"/>
            <p:cNvSpPr txBox="1"/>
            <p:nvPr/>
          </p:nvSpPr>
          <p:spPr>
            <a:xfrm>
              <a:off x="0" y="1508891"/>
              <a:ext cx="13597201" cy="3067053"/>
            </a:xfrm>
            <a:prstGeom prst="rect">
              <a:avLst/>
            </a:prstGeom>
            <a:noFill/>
            <a:ln>
              <a:noFill/>
            </a:ln>
          </p:spPr>
          <p:txBody>
            <a:bodyPr anchorCtr="0" anchor="t" bIns="0" lIns="0" spcFirstLastPara="1" rIns="0" wrap="square" tIns="0">
              <a:spAutoFit/>
            </a:bodyPr>
            <a:lstStyle/>
            <a:p>
              <a:pPr indent="-235938" lvl="1" marL="471877" marR="0" rtl="0" algn="l">
                <a:lnSpc>
                  <a:spcPct val="170022"/>
                </a:lnSpc>
                <a:spcBef>
                  <a:spcPts val="0"/>
                </a:spcBef>
                <a:spcAft>
                  <a:spcPts val="0"/>
                </a:spcAft>
                <a:buClr>
                  <a:srgbClr val="000000"/>
                </a:buClr>
                <a:buSzPts val="2185"/>
                <a:buFont typeface="Arial"/>
                <a:buChar char="•"/>
              </a:pPr>
              <a:r>
                <a:rPr b="0" i="0" lang="en-US" sz="2185" u="none" cap="none" strike="noStrike">
                  <a:solidFill>
                    <a:srgbClr val="000000"/>
                  </a:solidFill>
                  <a:latin typeface="Arial"/>
                  <a:ea typeface="Arial"/>
                  <a:cs typeface="Arial"/>
                  <a:sym typeface="Arial"/>
                </a:rPr>
                <a:t>Flying the Métis Flag Printable</a:t>
              </a:r>
              <a:endParaRPr/>
            </a:p>
            <a:p>
              <a:pPr indent="-235938" lvl="1" marL="471877" marR="0" rtl="0" algn="l">
                <a:lnSpc>
                  <a:spcPct val="170022"/>
                </a:lnSpc>
                <a:spcBef>
                  <a:spcPts val="0"/>
                </a:spcBef>
                <a:spcAft>
                  <a:spcPts val="0"/>
                </a:spcAft>
                <a:buClr>
                  <a:srgbClr val="000000"/>
                </a:buClr>
                <a:buSzPts val="2185"/>
                <a:buFont typeface="Arial"/>
                <a:buChar char="•"/>
              </a:pPr>
              <a:r>
                <a:rPr b="0" i="0" lang="en-US" sz="2185" u="none" cap="none" strike="noStrike">
                  <a:solidFill>
                    <a:srgbClr val="000000"/>
                  </a:solidFill>
                  <a:latin typeface="Arial"/>
                  <a:ea typeface="Arial"/>
                  <a:cs typeface="Arial"/>
                  <a:sym typeface="Arial"/>
                </a:rPr>
                <a:t>Métis Culture Cards</a:t>
              </a:r>
              <a:endParaRPr/>
            </a:p>
            <a:p>
              <a:pPr indent="-235938" lvl="1" marL="471877" marR="0" rtl="0" algn="l">
                <a:lnSpc>
                  <a:spcPct val="170022"/>
                </a:lnSpc>
                <a:spcBef>
                  <a:spcPts val="0"/>
                </a:spcBef>
                <a:spcAft>
                  <a:spcPts val="0"/>
                </a:spcAft>
                <a:buClr>
                  <a:srgbClr val="000000"/>
                </a:buClr>
                <a:buSzPts val="2185"/>
                <a:buFont typeface="Arial"/>
                <a:buChar char="•"/>
              </a:pPr>
              <a:r>
                <a:rPr b="0" i="0" lang="en-US" sz="2185" u="none" cap="none" strike="noStrike">
                  <a:solidFill>
                    <a:srgbClr val="000000"/>
                  </a:solidFill>
                  <a:latin typeface="Arial"/>
                  <a:ea typeface="Arial"/>
                  <a:cs typeface="Arial"/>
                  <a:sym typeface="Arial"/>
                </a:rPr>
                <a:t>Métis Digital Scavenger Hunt</a:t>
              </a:r>
              <a:endParaRPr/>
            </a:p>
            <a:p>
              <a:pPr indent="-235938" lvl="1" marL="471877" marR="0" rtl="0" algn="l">
                <a:lnSpc>
                  <a:spcPct val="170022"/>
                </a:lnSpc>
                <a:spcBef>
                  <a:spcPts val="0"/>
                </a:spcBef>
                <a:spcAft>
                  <a:spcPts val="0"/>
                </a:spcAft>
                <a:buClr>
                  <a:srgbClr val="000000"/>
                </a:buClr>
                <a:buSzPts val="2185"/>
                <a:buFont typeface="Arial"/>
                <a:buChar char="•"/>
              </a:pPr>
              <a:r>
                <a:rPr b="0" i="0" lang="en-US" sz="2185" u="none" cap="none" strike="noStrike">
                  <a:solidFill>
                    <a:srgbClr val="000000"/>
                  </a:solidFill>
                  <a:latin typeface="Arial"/>
                  <a:ea typeface="Arial"/>
                  <a:cs typeface="Arial"/>
                  <a:sym typeface="Arial"/>
                </a:rPr>
                <a:t>Michif Activity and Design Booklet</a:t>
              </a:r>
              <a:endParaRPr/>
            </a:p>
            <a:p>
              <a:pPr indent="-235938" lvl="1" marL="471877" marR="0" rtl="0" algn="l">
                <a:lnSpc>
                  <a:spcPct val="170022"/>
                </a:lnSpc>
                <a:spcBef>
                  <a:spcPts val="0"/>
                </a:spcBef>
                <a:spcAft>
                  <a:spcPts val="0"/>
                </a:spcAft>
                <a:buClr>
                  <a:srgbClr val="000000"/>
                </a:buClr>
                <a:buSzPts val="2185"/>
                <a:buFont typeface="Arial"/>
                <a:buChar char="•"/>
              </a:pPr>
              <a:r>
                <a:rPr b="0" i="0" lang="en-US" sz="2185" u="none" cap="none" strike="noStrike">
                  <a:solidFill>
                    <a:srgbClr val="000000"/>
                  </a:solidFill>
                  <a:latin typeface="Arial"/>
                  <a:ea typeface="Arial"/>
                  <a:cs typeface="Arial"/>
                  <a:sym typeface="Arial"/>
                </a:rPr>
                <a:t>and more! </a:t>
              </a:r>
              <a:endParaRPr/>
            </a:p>
          </p:txBody>
        </p:sp>
        <p:sp>
          <p:nvSpPr>
            <p:cNvPr id="603" name="Google Shape;603;p25"/>
            <p:cNvSpPr txBox="1"/>
            <p:nvPr/>
          </p:nvSpPr>
          <p:spPr>
            <a:xfrm>
              <a:off x="0" y="-19050"/>
              <a:ext cx="13568230" cy="1447377"/>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2300" u="none" cap="none" strike="noStrike">
                  <a:solidFill>
                    <a:srgbClr val="000000"/>
                  </a:solidFill>
                  <a:latin typeface="Arial"/>
                  <a:ea typeface="Arial"/>
                  <a:cs typeface="Arial"/>
                  <a:sym typeface="Arial"/>
                </a:rPr>
                <a:t>Check out </a:t>
              </a:r>
              <a:r>
                <a:rPr b="0" i="0" lang="en-US" sz="2300" u="none" cap="none" strike="noStrike">
                  <a:solidFill>
                    <a:srgbClr val="D50816"/>
                  </a:solidFill>
                  <a:latin typeface="Arial"/>
                  <a:ea typeface="Arial"/>
                  <a:cs typeface="Arial"/>
                  <a:sym typeface="Arial"/>
                </a:rPr>
                <a:t>Rupertsland Institute</a:t>
              </a:r>
              <a:r>
                <a:rPr b="0" i="0" lang="en-US" sz="2300" u="none" cap="none" strike="noStrike">
                  <a:solidFill>
                    <a:srgbClr val="000000"/>
                  </a:solidFill>
                  <a:latin typeface="Arial"/>
                  <a:ea typeface="Arial"/>
                  <a:cs typeface="Arial"/>
                  <a:sym typeface="Arial"/>
                </a:rPr>
                <a:t> for a variety of FREE resources to extend student learning about the Métis Nation.</a:t>
              </a:r>
              <a:endParaRPr/>
            </a:p>
            <a:p>
              <a:pPr indent="0" lvl="0" marL="0" marR="0" rtl="0" algn="l">
                <a:lnSpc>
                  <a:spcPct val="125000"/>
                </a:lnSpc>
                <a:spcBef>
                  <a:spcPts val="0"/>
                </a:spcBef>
                <a:spcAft>
                  <a:spcPts val="0"/>
                </a:spcAft>
                <a:buNone/>
              </a:pPr>
              <a:r>
                <a:rPr b="0" i="0" lang="en-US" sz="2300" u="sng" cap="none" strike="noStrike">
                  <a:solidFill>
                    <a:srgbClr val="2231C9"/>
                  </a:solidFill>
                  <a:latin typeface="Arial"/>
                  <a:ea typeface="Arial"/>
                  <a:cs typeface="Arial"/>
                  <a:sym typeface="Arial"/>
                </a:rPr>
                <a:t>https://www.rupertsland.org/teaching-learning/ </a:t>
              </a:r>
              <a:endParaRPr/>
            </a:p>
          </p:txBody>
        </p:sp>
      </p:grpSp>
      <p:pic>
        <p:nvPicPr>
          <p:cNvPr id="604" name="Google Shape;604;p25"/>
          <p:cNvPicPr preferRelativeResize="0"/>
          <p:nvPr/>
        </p:nvPicPr>
        <p:blipFill rotWithShape="1">
          <a:blip r:embed="rId3">
            <a:alphaModFix/>
          </a:blip>
          <a:srcRect b="0" l="0" r="0" t="0"/>
          <a:stretch/>
        </p:blipFill>
        <p:spPr>
          <a:xfrm>
            <a:off x="12369709" y="4378317"/>
            <a:ext cx="4158681" cy="5550179"/>
          </a:xfrm>
          <a:prstGeom prst="rect">
            <a:avLst/>
          </a:prstGeom>
          <a:noFill/>
          <a:ln>
            <a:noFill/>
          </a:ln>
        </p:spPr>
      </p:pic>
      <p:grpSp>
        <p:nvGrpSpPr>
          <p:cNvPr id="605" name="Google Shape;605;p25"/>
          <p:cNvGrpSpPr/>
          <p:nvPr/>
        </p:nvGrpSpPr>
        <p:grpSpPr>
          <a:xfrm>
            <a:off x="7174856" y="9258300"/>
            <a:ext cx="4064419" cy="789988"/>
            <a:chOff x="0" y="0"/>
            <a:chExt cx="5419225" cy="1053317"/>
          </a:xfrm>
        </p:grpSpPr>
        <p:pic>
          <p:nvPicPr>
            <p:cNvPr id="606" name="Google Shape;606;p25"/>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607" name="Google Shape;607;p25"/>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
        <p:nvSpPr>
          <p:cNvPr id="608" name="Google Shape;608;p25"/>
          <p:cNvSpPr/>
          <p:nvPr/>
        </p:nvSpPr>
        <p:spPr>
          <a:xfrm>
            <a:off x="12314016" y="-339280"/>
            <a:ext cx="4683135" cy="4683115"/>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33329"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5"/>
          <p:cNvSpPr txBox="1"/>
          <p:nvPr/>
        </p:nvSpPr>
        <p:spPr>
          <a:xfrm>
            <a:off x="2496706" y="1122702"/>
            <a:ext cx="8244986" cy="1603772"/>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0" i="0" lang="en-US" sz="5062" u="none" cap="none" strike="noStrike">
                <a:solidFill>
                  <a:srgbClr val="FFFFFF"/>
                </a:solidFill>
                <a:latin typeface="League Spartan"/>
                <a:ea typeface="League Spartan"/>
                <a:cs typeface="League Spartan"/>
                <a:sym typeface="League Spartan"/>
              </a:rPr>
              <a:t>The Métis Flag is flying... NOW WHAT?</a:t>
            </a:r>
            <a:endParaRPr/>
          </a:p>
        </p:txBody>
      </p:sp>
      <p:sp>
        <p:nvSpPr>
          <p:cNvPr id="610" name="Google Shape;610;p25"/>
          <p:cNvSpPr txBox="1"/>
          <p:nvPr/>
        </p:nvSpPr>
        <p:spPr>
          <a:xfrm>
            <a:off x="1929246" y="4407853"/>
            <a:ext cx="10197901" cy="1090295"/>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2300" u="none" cap="none" strike="noStrike">
                <a:solidFill>
                  <a:srgbClr val="000000"/>
                </a:solidFill>
                <a:latin typeface="Arial"/>
                <a:ea typeface="Arial"/>
                <a:cs typeface="Arial"/>
                <a:sym typeface="Arial"/>
              </a:rPr>
              <a:t>Register for the </a:t>
            </a:r>
            <a:r>
              <a:rPr b="0" i="0" lang="en-US" sz="2300" u="none" cap="none" strike="noStrike">
                <a:solidFill>
                  <a:srgbClr val="D50816"/>
                </a:solidFill>
                <a:latin typeface="Arial"/>
                <a:ea typeface="Arial"/>
                <a:cs typeface="Arial"/>
                <a:sym typeface="Arial"/>
              </a:rPr>
              <a:t>Rupertsland Education Community Connections Room (the RECC Room)</a:t>
            </a:r>
            <a:r>
              <a:rPr b="0" i="0" lang="en-US" sz="2300" u="none" cap="none" strike="noStrike">
                <a:solidFill>
                  <a:srgbClr val="000000"/>
                </a:solidFill>
                <a:latin typeface="Arial"/>
                <a:ea typeface="Arial"/>
                <a:cs typeface="Arial"/>
                <a:sym typeface="Arial"/>
              </a:rPr>
              <a:t> to stay connected to resources for Métis and non-Métis students. </a:t>
            </a:r>
            <a:endParaRPr/>
          </a:p>
          <a:p>
            <a:pPr indent="0" lvl="0" marL="0" marR="0" rtl="0" algn="l">
              <a:lnSpc>
                <a:spcPct val="125000"/>
              </a:lnSpc>
              <a:spcBef>
                <a:spcPts val="0"/>
              </a:spcBef>
              <a:spcAft>
                <a:spcPts val="0"/>
              </a:spcAft>
              <a:buNone/>
            </a:pPr>
            <a:r>
              <a:rPr b="0" i="0" lang="en-US" sz="2300" u="sng" cap="none" strike="noStrike">
                <a:solidFill>
                  <a:srgbClr val="2231C9"/>
                </a:solidFill>
                <a:latin typeface="Arial"/>
                <a:ea typeface="Arial"/>
                <a:cs typeface="Arial"/>
                <a:sym typeface="Arial"/>
              </a:rPr>
              <a:t>https://rli.connectedcommunity.org/home </a:t>
            </a:r>
            <a:endParaRPr/>
          </a:p>
        </p:txBody>
      </p:sp>
      <p:sp>
        <p:nvSpPr>
          <p:cNvPr id="611" name="Google Shape;611;p25"/>
          <p:cNvSpPr txBox="1"/>
          <p:nvPr/>
        </p:nvSpPr>
        <p:spPr>
          <a:xfrm>
            <a:off x="1841532" y="3877054"/>
            <a:ext cx="8675688" cy="466782"/>
          </a:xfrm>
          <a:prstGeom prst="rect">
            <a:avLst/>
          </a:prstGeom>
          <a:noFill/>
          <a:ln>
            <a:noFill/>
          </a:ln>
        </p:spPr>
        <p:txBody>
          <a:bodyPr anchorCtr="0" anchor="t" bIns="0" lIns="0" spcFirstLastPara="1" rIns="0" wrap="square" tIns="0">
            <a:spAutoFit/>
          </a:bodyPr>
          <a:lstStyle/>
          <a:p>
            <a:pPr indent="0" lvl="0" marL="0" marR="0" rtl="0" algn="ctr">
              <a:lnSpc>
                <a:spcPct val="125016"/>
              </a:lnSpc>
              <a:spcBef>
                <a:spcPts val="0"/>
              </a:spcBef>
              <a:spcAft>
                <a:spcPts val="0"/>
              </a:spcAft>
              <a:buNone/>
            </a:pPr>
            <a:r>
              <a:rPr b="0" i="0" lang="en-US" sz="2990" u="none" cap="none" strike="noStrike">
                <a:solidFill>
                  <a:srgbClr val="000000"/>
                </a:solidFill>
                <a:latin typeface="League Spartan"/>
                <a:ea typeface="League Spartan"/>
                <a:cs typeface="League Spartan"/>
                <a:sym typeface="League Spartan"/>
              </a:rPr>
              <a:t>Continue LEARNING about the Métis Nation!</a:t>
            </a:r>
            <a:endParaRPr/>
          </a:p>
        </p:txBody>
      </p:sp>
      <p:pic>
        <p:nvPicPr>
          <p:cNvPr id="612" name="Google Shape;612;p25"/>
          <p:cNvPicPr preferRelativeResize="0"/>
          <p:nvPr/>
        </p:nvPicPr>
        <p:blipFill rotWithShape="1">
          <a:blip r:embed="rId6">
            <a:alphaModFix/>
          </a:blip>
          <a:srcRect b="0" l="0" r="0" t="0"/>
          <a:stretch/>
        </p:blipFill>
        <p:spPr>
          <a:xfrm>
            <a:off x="589474" y="8401236"/>
            <a:ext cx="1252058" cy="125205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26"/>
          <p:cNvSpPr/>
          <p:nvPr/>
        </p:nvSpPr>
        <p:spPr>
          <a:xfrm>
            <a:off x="1841532" y="1"/>
            <a:ext cx="3806743" cy="10287000"/>
          </a:xfrm>
          <a:prstGeom prst="rect">
            <a:avLst/>
          </a:pr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6"/>
          <p:cNvSpPr/>
          <p:nvPr/>
        </p:nvSpPr>
        <p:spPr>
          <a:xfrm>
            <a:off x="4017238" y="5247931"/>
            <a:ext cx="2509480" cy="104431"/>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3" name="Google Shape;623;p26"/>
          <p:cNvPicPr preferRelativeResize="0"/>
          <p:nvPr/>
        </p:nvPicPr>
        <p:blipFill rotWithShape="1">
          <a:blip r:embed="rId3">
            <a:alphaModFix/>
          </a:blip>
          <a:srcRect b="0" l="0" r="0" t="0"/>
          <a:stretch/>
        </p:blipFill>
        <p:spPr>
          <a:xfrm>
            <a:off x="4017238" y="8066965"/>
            <a:ext cx="1625630" cy="902466"/>
          </a:xfrm>
          <a:prstGeom prst="rect">
            <a:avLst/>
          </a:prstGeom>
          <a:noFill/>
          <a:ln>
            <a:noFill/>
          </a:ln>
        </p:spPr>
      </p:pic>
      <p:pic>
        <p:nvPicPr>
          <p:cNvPr id="624" name="Google Shape;624;p26"/>
          <p:cNvPicPr preferRelativeResize="0"/>
          <p:nvPr/>
        </p:nvPicPr>
        <p:blipFill rotWithShape="1">
          <a:blip r:embed="rId4">
            <a:alphaModFix/>
          </a:blip>
          <a:srcRect b="0" l="0" r="0" t="0"/>
          <a:stretch/>
        </p:blipFill>
        <p:spPr>
          <a:xfrm>
            <a:off x="5872033" y="9407713"/>
            <a:ext cx="659094" cy="646736"/>
          </a:xfrm>
          <a:prstGeom prst="rect">
            <a:avLst/>
          </a:prstGeom>
          <a:noFill/>
          <a:ln>
            <a:noFill/>
          </a:ln>
        </p:spPr>
      </p:pic>
      <p:sp>
        <p:nvSpPr>
          <p:cNvPr id="625" name="Google Shape;625;p26"/>
          <p:cNvSpPr/>
          <p:nvPr/>
        </p:nvSpPr>
        <p:spPr>
          <a:xfrm>
            <a:off x="2306982" y="452900"/>
            <a:ext cx="4476191" cy="44761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17177" l="-160500" r="-11046" t="-1860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6" name="Google Shape;626;p26"/>
          <p:cNvPicPr preferRelativeResize="0"/>
          <p:nvPr/>
        </p:nvPicPr>
        <p:blipFill rotWithShape="1">
          <a:blip r:embed="rId6">
            <a:alphaModFix/>
          </a:blip>
          <a:srcRect b="0" l="0" r="0" t="0"/>
          <a:stretch/>
        </p:blipFill>
        <p:spPr>
          <a:xfrm>
            <a:off x="7387283" y="2728366"/>
            <a:ext cx="2393409" cy="3097353"/>
          </a:xfrm>
          <a:prstGeom prst="rect">
            <a:avLst/>
          </a:prstGeom>
          <a:noFill/>
          <a:ln>
            <a:noFill/>
          </a:ln>
        </p:spPr>
      </p:pic>
      <p:pic>
        <p:nvPicPr>
          <p:cNvPr id="627" name="Google Shape;627;p26"/>
          <p:cNvPicPr preferRelativeResize="0"/>
          <p:nvPr/>
        </p:nvPicPr>
        <p:blipFill rotWithShape="1">
          <a:blip r:embed="rId7">
            <a:alphaModFix/>
          </a:blip>
          <a:srcRect b="0" l="0" r="0" t="0"/>
          <a:stretch/>
        </p:blipFill>
        <p:spPr>
          <a:xfrm>
            <a:off x="7367454" y="6135286"/>
            <a:ext cx="2413238" cy="3123014"/>
          </a:xfrm>
          <a:prstGeom prst="rect">
            <a:avLst/>
          </a:prstGeom>
          <a:noFill/>
          <a:ln>
            <a:noFill/>
          </a:ln>
        </p:spPr>
      </p:pic>
      <p:pic>
        <p:nvPicPr>
          <p:cNvPr id="628" name="Google Shape;628;p26"/>
          <p:cNvPicPr preferRelativeResize="0"/>
          <p:nvPr/>
        </p:nvPicPr>
        <p:blipFill rotWithShape="1">
          <a:blip r:embed="rId8">
            <a:alphaModFix/>
          </a:blip>
          <a:srcRect b="0" l="0" r="0" t="0"/>
          <a:stretch/>
        </p:blipFill>
        <p:spPr>
          <a:xfrm>
            <a:off x="10832678" y="2728366"/>
            <a:ext cx="2393409" cy="3097353"/>
          </a:xfrm>
          <a:prstGeom prst="rect">
            <a:avLst/>
          </a:prstGeom>
          <a:noFill/>
          <a:ln>
            <a:noFill/>
          </a:ln>
        </p:spPr>
      </p:pic>
      <p:pic>
        <p:nvPicPr>
          <p:cNvPr id="629" name="Google Shape;629;p26"/>
          <p:cNvPicPr preferRelativeResize="0"/>
          <p:nvPr/>
        </p:nvPicPr>
        <p:blipFill rotWithShape="1">
          <a:blip r:embed="rId9">
            <a:alphaModFix/>
          </a:blip>
          <a:srcRect b="303" l="0" r="0" t="0"/>
          <a:stretch/>
        </p:blipFill>
        <p:spPr>
          <a:xfrm>
            <a:off x="10832678" y="6135286"/>
            <a:ext cx="2420598" cy="3123014"/>
          </a:xfrm>
          <a:prstGeom prst="rect">
            <a:avLst/>
          </a:prstGeom>
          <a:noFill/>
          <a:ln>
            <a:noFill/>
          </a:ln>
        </p:spPr>
      </p:pic>
      <p:pic>
        <p:nvPicPr>
          <p:cNvPr id="630" name="Google Shape;630;p26"/>
          <p:cNvPicPr preferRelativeResize="0"/>
          <p:nvPr/>
        </p:nvPicPr>
        <p:blipFill rotWithShape="1">
          <a:blip r:embed="rId10">
            <a:alphaModFix/>
          </a:blip>
          <a:srcRect b="0" l="0" r="0" t="0"/>
          <a:stretch/>
        </p:blipFill>
        <p:spPr>
          <a:xfrm>
            <a:off x="14157165" y="2728366"/>
            <a:ext cx="2392705" cy="3097353"/>
          </a:xfrm>
          <a:prstGeom prst="rect">
            <a:avLst/>
          </a:prstGeom>
          <a:noFill/>
          <a:ln>
            <a:noFill/>
          </a:ln>
        </p:spPr>
      </p:pic>
      <p:pic>
        <p:nvPicPr>
          <p:cNvPr id="631" name="Google Shape;631;p26"/>
          <p:cNvPicPr preferRelativeResize="0"/>
          <p:nvPr/>
        </p:nvPicPr>
        <p:blipFill rotWithShape="1">
          <a:blip r:embed="rId11">
            <a:alphaModFix/>
          </a:blip>
          <a:srcRect b="0" l="0" r="0" t="0"/>
          <a:stretch/>
        </p:blipFill>
        <p:spPr>
          <a:xfrm>
            <a:off x="14157165" y="6135286"/>
            <a:ext cx="2392705" cy="3096442"/>
          </a:xfrm>
          <a:prstGeom prst="rect">
            <a:avLst/>
          </a:prstGeom>
          <a:noFill/>
          <a:ln>
            <a:noFill/>
          </a:ln>
        </p:spPr>
      </p:pic>
      <p:sp>
        <p:nvSpPr>
          <p:cNvPr id="632" name="Google Shape;632;p26"/>
          <p:cNvSpPr txBox="1"/>
          <p:nvPr/>
        </p:nvSpPr>
        <p:spPr>
          <a:xfrm>
            <a:off x="6201580" y="9607256"/>
            <a:ext cx="3259336" cy="238125"/>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1500" u="none" cap="none" strike="noStrike">
                <a:solidFill>
                  <a:srgbClr val="010101"/>
                </a:solidFill>
                <a:latin typeface="Arial"/>
                <a:ea typeface="Arial"/>
                <a:cs typeface="Arial"/>
                <a:sym typeface="Arial"/>
              </a:rPr>
              <a:t>(c) Rupertsland Institute 2022</a:t>
            </a:r>
            <a:endParaRPr/>
          </a:p>
        </p:txBody>
      </p:sp>
      <p:grpSp>
        <p:nvGrpSpPr>
          <p:cNvPr id="633" name="Google Shape;633;p26"/>
          <p:cNvGrpSpPr/>
          <p:nvPr/>
        </p:nvGrpSpPr>
        <p:grpSpPr>
          <a:xfrm>
            <a:off x="7367454" y="740532"/>
            <a:ext cx="10265024" cy="2829890"/>
            <a:chOff x="0" y="-19050"/>
            <a:chExt cx="13686698" cy="3773186"/>
          </a:xfrm>
        </p:grpSpPr>
        <p:sp>
          <p:nvSpPr>
            <p:cNvPr id="634" name="Google Shape;634;p26"/>
            <p:cNvSpPr txBox="1"/>
            <p:nvPr/>
          </p:nvSpPr>
          <p:spPr>
            <a:xfrm>
              <a:off x="0" y="-19050"/>
              <a:ext cx="13686698" cy="2311823"/>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3700" u="none" cap="none" strike="noStrike">
                  <a:solidFill>
                    <a:srgbClr val="000000"/>
                  </a:solidFill>
                  <a:latin typeface="League Spartan"/>
                  <a:ea typeface="League Spartan"/>
                  <a:cs typeface="League Spartan"/>
                  <a:sym typeface="League Spartan"/>
                </a:rPr>
                <a:t>Read the </a:t>
              </a:r>
              <a:endParaRPr/>
            </a:p>
            <a:p>
              <a:pPr indent="0" lvl="0" marL="0" marR="0" rtl="0" algn="l">
                <a:lnSpc>
                  <a:spcPct val="125000"/>
                </a:lnSpc>
                <a:spcBef>
                  <a:spcPts val="0"/>
                </a:spcBef>
                <a:spcAft>
                  <a:spcPts val="0"/>
                </a:spcAft>
                <a:buNone/>
              </a:pPr>
              <a:r>
                <a:rPr b="0" i="0" lang="en-US" sz="3700" u="none" cap="none" strike="noStrike">
                  <a:solidFill>
                    <a:srgbClr val="D50816"/>
                  </a:solidFill>
                  <a:latin typeface="League Spartan"/>
                  <a:ea typeface="League Spartan"/>
                  <a:cs typeface="League Spartan"/>
                  <a:sym typeface="League Spartan"/>
                </a:rPr>
                <a:t>Métis Foundational Knowledge Themes</a:t>
              </a:r>
              <a:r>
                <a:rPr b="0" i="0" lang="en-US" sz="3700" u="none" cap="none" strike="noStrike">
                  <a:solidFill>
                    <a:srgbClr val="000000"/>
                  </a:solidFill>
                  <a:latin typeface="League Spartan"/>
                  <a:ea typeface="League Spartan"/>
                  <a:cs typeface="League Spartan"/>
                  <a:sym typeface="League Spartan"/>
                </a:rPr>
                <a:t> </a:t>
              </a:r>
              <a:endParaRPr/>
            </a:p>
            <a:p>
              <a:pPr indent="0" lvl="0" marL="0" marR="0" rtl="0" algn="l">
                <a:lnSpc>
                  <a:spcPct val="125000"/>
                </a:lnSpc>
                <a:spcBef>
                  <a:spcPts val="0"/>
                </a:spcBef>
                <a:spcAft>
                  <a:spcPts val="0"/>
                </a:spcAft>
                <a:buNone/>
              </a:pPr>
              <a:r>
                <a:rPr b="0" i="0" lang="en-US" sz="3700" u="none" cap="none" strike="noStrike">
                  <a:solidFill>
                    <a:srgbClr val="000000"/>
                  </a:solidFill>
                  <a:latin typeface="League Spartan"/>
                  <a:ea typeface="League Spartan"/>
                  <a:cs typeface="League Spartan"/>
                  <a:sym typeface="League Spartan"/>
                </a:rPr>
                <a:t>(FREE, online resources)</a:t>
              </a:r>
              <a:endParaRPr/>
            </a:p>
          </p:txBody>
        </p:sp>
        <p:sp>
          <p:nvSpPr>
            <p:cNvPr id="635" name="Google Shape;635;p26"/>
            <p:cNvSpPr txBox="1"/>
            <p:nvPr/>
          </p:nvSpPr>
          <p:spPr>
            <a:xfrm>
              <a:off x="0" y="3113676"/>
              <a:ext cx="13686698" cy="640460"/>
            </a:xfrm>
            <a:prstGeom prst="rect">
              <a:avLst/>
            </a:prstGeom>
            <a:noFill/>
            <a:ln>
              <a:noFill/>
            </a:ln>
          </p:spPr>
          <p:txBody>
            <a:bodyPr anchorCtr="0" anchor="t" bIns="0" lIns="0" spcFirstLastPara="1" rIns="0" wrap="square" tIns="0">
              <a:spAutoFit/>
            </a:bodyPr>
            <a:lstStyle/>
            <a:p>
              <a:pPr indent="0" lvl="0" marL="0" marR="0" rtl="0" algn="l">
                <a:lnSpc>
                  <a:spcPct val="215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27"/>
          <p:cNvSpPr/>
          <p:nvPr/>
        </p:nvSpPr>
        <p:spPr>
          <a:xfrm>
            <a:off x="1841532" y="1"/>
            <a:ext cx="3806743" cy="10329280"/>
          </a:xfrm>
          <a:prstGeom prst="rect">
            <a:avLst/>
          </a:pr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7"/>
          <p:cNvSpPr/>
          <p:nvPr/>
        </p:nvSpPr>
        <p:spPr>
          <a:xfrm>
            <a:off x="4017238" y="5247931"/>
            <a:ext cx="2509480" cy="104431"/>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6" name="Google Shape;646;p27"/>
          <p:cNvGrpSpPr/>
          <p:nvPr/>
        </p:nvGrpSpPr>
        <p:grpSpPr>
          <a:xfrm>
            <a:off x="7158453" y="1007269"/>
            <a:ext cx="10849305" cy="2978003"/>
            <a:chOff x="0" y="-28575"/>
            <a:chExt cx="14465740" cy="3970671"/>
          </a:xfrm>
        </p:grpSpPr>
        <p:sp>
          <p:nvSpPr>
            <p:cNvPr id="647" name="Google Shape;647;p27"/>
            <p:cNvSpPr txBox="1"/>
            <p:nvPr/>
          </p:nvSpPr>
          <p:spPr>
            <a:xfrm>
              <a:off x="0" y="-28575"/>
              <a:ext cx="14465740" cy="2509308"/>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4000" u="none" cap="none" strike="noStrike">
                  <a:solidFill>
                    <a:srgbClr val="000000"/>
                  </a:solidFill>
                  <a:latin typeface="League Spartan"/>
                  <a:ea typeface="League Spartan"/>
                  <a:cs typeface="League Spartan"/>
                  <a:sym typeface="League Spartan"/>
                </a:rPr>
                <a:t>Register for the </a:t>
              </a:r>
              <a:r>
                <a:rPr b="0" i="0" lang="en-US" sz="4000" u="none" cap="none" strike="noStrike">
                  <a:solidFill>
                    <a:srgbClr val="D50816"/>
                  </a:solidFill>
                  <a:latin typeface="League Spartan"/>
                  <a:ea typeface="League Spartan"/>
                  <a:cs typeface="League Spartan"/>
                  <a:sym typeface="League Spartan"/>
                </a:rPr>
                <a:t>Métis Foundational Knowledge Themes Moodle Course</a:t>
              </a:r>
              <a:endParaRPr/>
            </a:p>
            <a:p>
              <a:pPr indent="0" lvl="0" marL="0" marR="0" rtl="0" algn="l">
                <a:lnSpc>
                  <a:spcPct val="125000"/>
                </a:lnSpc>
                <a:spcBef>
                  <a:spcPts val="0"/>
                </a:spcBef>
                <a:spcAft>
                  <a:spcPts val="0"/>
                </a:spcAft>
                <a:buNone/>
              </a:pPr>
              <a:r>
                <a:rPr b="0" i="0" lang="en-US" sz="4000" u="none" cap="none" strike="noStrike">
                  <a:solidFill>
                    <a:srgbClr val="000000"/>
                  </a:solidFill>
                  <a:latin typeface="League Spartan"/>
                  <a:ea typeface="League Spartan"/>
                  <a:cs typeface="League Spartan"/>
                  <a:sym typeface="League Spartan"/>
                </a:rPr>
                <a:t>on Rupertsland Institute's website (FREE)</a:t>
              </a:r>
              <a:endParaRPr/>
            </a:p>
          </p:txBody>
        </p:sp>
        <p:sp>
          <p:nvSpPr>
            <p:cNvPr id="648" name="Google Shape;648;p27"/>
            <p:cNvSpPr txBox="1"/>
            <p:nvPr/>
          </p:nvSpPr>
          <p:spPr>
            <a:xfrm>
              <a:off x="0" y="3301636"/>
              <a:ext cx="14465740" cy="640460"/>
            </a:xfrm>
            <a:prstGeom prst="rect">
              <a:avLst/>
            </a:prstGeom>
            <a:noFill/>
            <a:ln>
              <a:noFill/>
            </a:ln>
          </p:spPr>
          <p:txBody>
            <a:bodyPr anchorCtr="0" anchor="t" bIns="0" lIns="0" spcFirstLastPara="1" rIns="0" wrap="square" tIns="0">
              <a:spAutoFit/>
            </a:bodyPr>
            <a:lstStyle/>
            <a:p>
              <a:pPr indent="0" lvl="0" marL="0" marR="0" rtl="0" algn="l">
                <a:lnSpc>
                  <a:spcPct val="215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9" name="Google Shape;649;p27"/>
          <p:cNvPicPr preferRelativeResize="0"/>
          <p:nvPr/>
        </p:nvPicPr>
        <p:blipFill rotWithShape="1">
          <a:blip r:embed="rId3">
            <a:alphaModFix/>
          </a:blip>
          <a:srcRect b="0" l="0" r="0" t="0"/>
          <a:stretch/>
        </p:blipFill>
        <p:spPr>
          <a:xfrm>
            <a:off x="4017238" y="8066965"/>
            <a:ext cx="1625630" cy="902466"/>
          </a:xfrm>
          <a:prstGeom prst="rect">
            <a:avLst/>
          </a:prstGeom>
          <a:noFill/>
          <a:ln>
            <a:noFill/>
          </a:ln>
        </p:spPr>
      </p:pic>
      <p:grpSp>
        <p:nvGrpSpPr>
          <p:cNvPr id="650" name="Google Shape;650;p27"/>
          <p:cNvGrpSpPr/>
          <p:nvPr/>
        </p:nvGrpSpPr>
        <p:grpSpPr>
          <a:xfrm>
            <a:off x="6254448" y="9258300"/>
            <a:ext cx="4064419" cy="789988"/>
            <a:chOff x="0" y="0"/>
            <a:chExt cx="5419225" cy="1053317"/>
          </a:xfrm>
        </p:grpSpPr>
        <p:pic>
          <p:nvPicPr>
            <p:cNvPr id="651" name="Google Shape;651;p27"/>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652" name="Google Shape;652;p27"/>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
        <p:nvSpPr>
          <p:cNvPr id="653" name="Google Shape;653;p27"/>
          <p:cNvSpPr/>
          <p:nvPr/>
        </p:nvSpPr>
        <p:spPr>
          <a:xfrm>
            <a:off x="2306982" y="452900"/>
            <a:ext cx="4476191" cy="447617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17177" l="-160500" r="-11046" t="-1860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4" name="Google Shape;654;p27"/>
          <p:cNvPicPr preferRelativeResize="0"/>
          <p:nvPr/>
        </p:nvPicPr>
        <p:blipFill rotWithShape="1">
          <a:blip r:embed="rId6">
            <a:alphaModFix/>
          </a:blip>
          <a:srcRect b="0" l="0" r="0" t="0"/>
          <a:stretch/>
        </p:blipFill>
        <p:spPr>
          <a:xfrm>
            <a:off x="7689501" y="3446551"/>
            <a:ext cx="8217296" cy="58117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28"/>
          <p:cNvSpPr/>
          <p:nvPr/>
        </p:nvSpPr>
        <p:spPr>
          <a:xfrm>
            <a:off x="1835365" y="9227377"/>
            <a:ext cx="14617271" cy="1059623"/>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8"/>
          <p:cNvSpPr/>
          <p:nvPr/>
        </p:nvSpPr>
        <p:spPr>
          <a:xfrm>
            <a:off x="7889260" y="2846845"/>
            <a:ext cx="2509480" cy="104431"/>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5" name="Google Shape;665;p28"/>
          <p:cNvGrpSpPr/>
          <p:nvPr/>
        </p:nvGrpSpPr>
        <p:grpSpPr>
          <a:xfrm>
            <a:off x="4020522" y="0"/>
            <a:ext cx="10246955" cy="2846845"/>
            <a:chOff x="0" y="0"/>
            <a:chExt cx="13662607" cy="3795794"/>
          </a:xfrm>
        </p:grpSpPr>
        <p:pic>
          <p:nvPicPr>
            <p:cNvPr id="666" name="Google Shape;666;p28"/>
            <p:cNvPicPr preferRelativeResize="0"/>
            <p:nvPr/>
          </p:nvPicPr>
          <p:blipFill rotWithShape="1">
            <a:blip r:embed="rId3">
              <a:alphaModFix amt="69000"/>
            </a:blip>
            <a:srcRect b="0" l="0" r="0" t="0"/>
            <a:stretch/>
          </p:blipFill>
          <p:spPr>
            <a:xfrm>
              <a:off x="1352892" y="0"/>
              <a:ext cx="6837439" cy="3795794"/>
            </a:xfrm>
            <a:prstGeom prst="rect">
              <a:avLst/>
            </a:prstGeom>
            <a:noFill/>
            <a:ln>
              <a:noFill/>
            </a:ln>
          </p:spPr>
        </p:pic>
        <p:pic>
          <p:nvPicPr>
            <p:cNvPr id="667" name="Google Shape;667;p28"/>
            <p:cNvPicPr preferRelativeResize="0"/>
            <p:nvPr/>
          </p:nvPicPr>
          <p:blipFill rotWithShape="1">
            <a:blip r:embed="rId4">
              <a:alphaModFix amt="69000"/>
            </a:blip>
            <a:srcRect b="0" l="0" r="0" t="0"/>
            <a:stretch/>
          </p:blipFill>
          <p:spPr>
            <a:xfrm>
              <a:off x="5794393" y="0"/>
              <a:ext cx="6837439" cy="3795794"/>
            </a:xfrm>
            <a:prstGeom prst="rect">
              <a:avLst/>
            </a:prstGeom>
            <a:noFill/>
            <a:ln>
              <a:noFill/>
            </a:ln>
          </p:spPr>
        </p:pic>
        <p:sp>
          <p:nvSpPr>
            <p:cNvPr id="668" name="Google Shape;668;p28"/>
            <p:cNvSpPr txBox="1"/>
            <p:nvPr/>
          </p:nvSpPr>
          <p:spPr>
            <a:xfrm>
              <a:off x="0" y="1423807"/>
              <a:ext cx="13662607" cy="1302248"/>
            </a:xfrm>
            <a:prstGeom prst="rect">
              <a:avLst/>
            </a:prstGeom>
            <a:noFill/>
            <a:ln>
              <a:noFill/>
            </a:ln>
          </p:spPr>
          <p:txBody>
            <a:bodyPr anchorCtr="0" anchor="t" bIns="0" lIns="0" spcFirstLastPara="1" rIns="0" wrap="square" tIns="0">
              <a:spAutoFit/>
            </a:bodyPr>
            <a:lstStyle/>
            <a:p>
              <a:pPr indent="0" lvl="0" marL="0" marR="0" rtl="0" algn="ctr">
                <a:lnSpc>
                  <a:spcPct val="124996"/>
                </a:lnSpc>
                <a:spcBef>
                  <a:spcPts val="0"/>
                </a:spcBef>
                <a:spcAft>
                  <a:spcPts val="0"/>
                </a:spcAft>
                <a:buNone/>
              </a:pPr>
              <a:r>
                <a:rPr b="0" i="0" lang="en-US" sz="6309" u="none" cap="none" strike="noStrike">
                  <a:solidFill>
                    <a:srgbClr val="000000"/>
                  </a:solidFill>
                  <a:latin typeface="League Spartan"/>
                  <a:ea typeface="League Spartan"/>
                  <a:cs typeface="League Spartan"/>
                  <a:sym typeface="League Spartan"/>
                </a:rPr>
                <a:t>FLYING THE MÉTIS FLAG</a:t>
              </a:r>
              <a:endParaRPr/>
            </a:p>
          </p:txBody>
        </p:sp>
      </p:grpSp>
      <p:pic>
        <p:nvPicPr>
          <p:cNvPr id="669" name="Google Shape;669;p28"/>
          <p:cNvPicPr preferRelativeResize="0"/>
          <p:nvPr/>
        </p:nvPicPr>
        <p:blipFill rotWithShape="1">
          <a:blip r:embed="rId5">
            <a:alphaModFix/>
          </a:blip>
          <a:srcRect b="0" l="0" r="0" t="0"/>
          <a:stretch/>
        </p:blipFill>
        <p:spPr>
          <a:xfrm>
            <a:off x="4338756" y="3440448"/>
            <a:ext cx="1703052" cy="1703052"/>
          </a:xfrm>
          <a:prstGeom prst="rect">
            <a:avLst/>
          </a:prstGeom>
          <a:noFill/>
          <a:ln>
            <a:noFill/>
          </a:ln>
        </p:spPr>
      </p:pic>
      <p:grpSp>
        <p:nvGrpSpPr>
          <p:cNvPr id="670" name="Google Shape;670;p28"/>
          <p:cNvGrpSpPr/>
          <p:nvPr/>
        </p:nvGrpSpPr>
        <p:grpSpPr>
          <a:xfrm>
            <a:off x="5031166" y="5525330"/>
            <a:ext cx="8225668" cy="1061340"/>
            <a:chOff x="0" y="0"/>
            <a:chExt cx="10967558" cy="1415120"/>
          </a:xfrm>
        </p:grpSpPr>
        <p:pic>
          <p:nvPicPr>
            <p:cNvPr id="671" name="Google Shape;671;p28"/>
            <p:cNvPicPr preferRelativeResize="0"/>
            <p:nvPr/>
          </p:nvPicPr>
          <p:blipFill rotWithShape="1">
            <a:blip r:embed="rId6">
              <a:alphaModFix/>
            </a:blip>
            <a:srcRect b="0" l="0" r="0" t="0"/>
            <a:stretch/>
          </p:blipFill>
          <p:spPr>
            <a:xfrm>
              <a:off x="0" y="0"/>
              <a:ext cx="1393639" cy="1384929"/>
            </a:xfrm>
            <a:prstGeom prst="rect">
              <a:avLst/>
            </a:prstGeom>
            <a:noFill/>
            <a:ln>
              <a:noFill/>
            </a:ln>
          </p:spPr>
        </p:pic>
        <p:pic>
          <p:nvPicPr>
            <p:cNvPr id="672" name="Google Shape;672;p28"/>
            <p:cNvPicPr preferRelativeResize="0"/>
            <p:nvPr/>
          </p:nvPicPr>
          <p:blipFill rotWithShape="1">
            <a:blip r:embed="rId7">
              <a:alphaModFix/>
            </a:blip>
            <a:srcRect b="0" l="0" r="0" t="0"/>
            <a:stretch/>
          </p:blipFill>
          <p:spPr>
            <a:xfrm>
              <a:off x="3144523" y="0"/>
              <a:ext cx="1415119" cy="1415119"/>
            </a:xfrm>
            <a:prstGeom prst="rect">
              <a:avLst/>
            </a:prstGeom>
            <a:noFill/>
            <a:ln>
              <a:noFill/>
            </a:ln>
          </p:spPr>
        </p:pic>
        <p:pic>
          <p:nvPicPr>
            <p:cNvPr id="673" name="Google Shape;673;p28"/>
            <p:cNvPicPr preferRelativeResize="0"/>
            <p:nvPr/>
          </p:nvPicPr>
          <p:blipFill rotWithShape="1">
            <a:blip r:embed="rId8">
              <a:alphaModFix/>
            </a:blip>
            <a:srcRect b="0" l="0" r="0" t="0"/>
            <a:stretch/>
          </p:blipFill>
          <p:spPr>
            <a:xfrm>
              <a:off x="6407916" y="50452"/>
              <a:ext cx="1334477" cy="1334477"/>
            </a:xfrm>
            <a:prstGeom prst="rect">
              <a:avLst/>
            </a:prstGeom>
            <a:noFill/>
            <a:ln>
              <a:noFill/>
            </a:ln>
          </p:spPr>
        </p:pic>
        <p:pic>
          <p:nvPicPr>
            <p:cNvPr id="674" name="Google Shape;674;p28"/>
            <p:cNvPicPr preferRelativeResize="0"/>
            <p:nvPr/>
          </p:nvPicPr>
          <p:blipFill rotWithShape="1">
            <a:blip r:embed="rId9">
              <a:alphaModFix/>
            </a:blip>
            <a:srcRect b="0" l="0" r="0" t="0"/>
            <a:stretch/>
          </p:blipFill>
          <p:spPr>
            <a:xfrm>
              <a:off x="9240293" y="130466"/>
              <a:ext cx="1727265" cy="1284654"/>
            </a:xfrm>
            <a:prstGeom prst="rect">
              <a:avLst/>
            </a:prstGeom>
            <a:noFill/>
            <a:ln>
              <a:noFill/>
            </a:ln>
          </p:spPr>
        </p:pic>
      </p:grpSp>
      <p:grpSp>
        <p:nvGrpSpPr>
          <p:cNvPr id="675" name="Google Shape;675;p28"/>
          <p:cNvGrpSpPr/>
          <p:nvPr/>
        </p:nvGrpSpPr>
        <p:grpSpPr>
          <a:xfrm>
            <a:off x="2747045" y="6946765"/>
            <a:ext cx="12793911" cy="2046841"/>
            <a:chOff x="0" y="0"/>
            <a:chExt cx="17058548" cy="2729121"/>
          </a:xfrm>
        </p:grpSpPr>
        <p:pic>
          <p:nvPicPr>
            <p:cNvPr id="676" name="Google Shape;676;p28"/>
            <p:cNvPicPr preferRelativeResize="0"/>
            <p:nvPr/>
          </p:nvPicPr>
          <p:blipFill rotWithShape="1">
            <a:blip r:embed="rId10">
              <a:alphaModFix/>
            </a:blip>
            <a:srcRect b="24692" l="16406" r="18378" t="20334"/>
            <a:stretch/>
          </p:blipFill>
          <p:spPr>
            <a:xfrm>
              <a:off x="12563783" y="138716"/>
              <a:ext cx="4494765" cy="2451690"/>
            </a:xfrm>
            <a:prstGeom prst="rect">
              <a:avLst/>
            </a:prstGeom>
            <a:noFill/>
            <a:ln>
              <a:noFill/>
            </a:ln>
          </p:spPr>
        </p:pic>
        <p:pic>
          <p:nvPicPr>
            <p:cNvPr id="677" name="Google Shape;677;p28"/>
            <p:cNvPicPr preferRelativeResize="0"/>
            <p:nvPr/>
          </p:nvPicPr>
          <p:blipFill rotWithShape="1">
            <a:blip r:embed="rId11">
              <a:alphaModFix/>
            </a:blip>
            <a:srcRect b="0" l="0" r="0" t="0"/>
            <a:stretch/>
          </p:blipFill>
          <p:spPr>
            <a:xfrm>
              <a:off x="0" y="312496"/>
              <a:ext cx="4961762" cy="2104128"/>
            </a:xfrm>
            <a:prstGeom prst="rect">
              <a:avLst/>
            </a:prstGeom>
            <a:noFill/>
            <a:ln>
              <a:noFill/>
            </a:ln>
          </p:spPr>
        </p:pic>
        <p:pic>
          <p:nvPicPr>
            <p:cNvPr id="678" name="Google Shape;678;p28"/>
            <p:cNvPicPr preferRelativeResize="0"/>
            <p:nvPr/>
          </p:nvPicPr>
          <p:blipFill rotWithShape="1">
            <a:blip r:embed="rId12">
              <a:alphaModFix/>
            </a:blip>
            <a:srcRect b="0" l="0" r="0" t="0"/>
            <a:stretch/>
          </p:blipFill>
          <p:spPr>
            <a:xfrm>
              <a:off x="7283168" y="0"/>
              <a:ext cx="2725710" cy="2729121"/>
            </a:xfrm>
            <a:prstGeom prst="rect">
              <a:avLst/>
            </a:prstGeom>
            <a:noFill/>
            <a:ln>
              <a:noFill/>
            </a:ln>
          </p:spPr>
        </p:pic>
      </p:grpSp>
      <p:pic>
        <p:nvPicPr>
          <p:cNvPr id="679" name="Google Shape;679;p28"/>
          <p:cNvPicPr preferRelativeResize="0"/>
          <p:nvPr/>
        </p:nvPicPr>
        <p:blipFill rotWithShape="1">
          <a:blip r:embed="rId13">
            <a:alphaModFix/>
          </a:blip>
          <a:srcRect b="0" l="0" r="0" t="0"/>
          <a:stretch/>
        </p:blipFill>
        <p:spPr>
          <a:xfrm>
            <a:off x="5482261" y="9364144"/>
            <a:ext cx="800861" cy="785845"/>
          </a:xfrm>
          <a:prstGeom prst="rect">
            <a:avLst/>
          </a:prstGeom>
          <a:noFill/>
          <a:ln>
            <a:noFill/>
          </a:ln>
        </p:spPr>
      </p:pic>
      <p:sp>
        <p:nvSpPr>
          <p:cNvPr id="680" name="Google Shape;680;p28"/>
          <p:cNvSpPr txBox="1"/>
          <p:nvPr/>
        </p:nvSpPr>
        <p:spPr>
          <a:xfrm>
            <a:off x="6041809" y="3440448"/>
            <a:ext cx="8225669" cy="1703052"/>
          </a:xfrm>
          <a:prstGeom prst="rect">
            <a:avLst/>
          </a:prstGeom>
          <a:noFill/>
          <a:ln>
            <a:noFill/>
          </a:ln>
        </p:spPr>
        <p:txBody>
          <a:bodyPr anchorCtr="0" anchor="t" bIns="0" lIns="0" spcFirstLastPara="1" rIns="0" wrap="square" tIns="0">
            <a:spAutoFit/>
          </a:bodyPr>
          <a:lstStyle/>
          <a:p>
            <a:pPr indent="0" lvl="0" marL="0" marR="0" rtl="0" algn="ctr">
              <a:lnSpc>
                <a:spcPct val="125027"/>
              </a:lnSpc>
              <a:spcBef>
                <a:spcPts val="0"/>
              </a:spcBef>
              <a:spcAft>
                <a:spcPts val="0"/>
              </a:spcAft>
              <a:buNone/>
            </a:pPr>
            <a:r>
              <a:rPr b="0" i="0" lang="en-US" sz="1802" u="none" cap="none" strike="noStrike">
                <a:solidFill>
                  <a:srgbClr val="000000"/>
                </a:solidFill>
                <a:latin typeface="League Spartan"/>
                <a:ea typeface="League Spartan"/>
                <a:cs typeface="League Spartan"/>
                <a:sym typeface="League Spartan"/>
              </a:rPr>
              <a:t>SHARE ON SOCIAL MEDIA TO </a:t>
            </a:r>
            <a:r>
              <a:rPr b="0" i="0" lang="en-US" sz="1802" u="none" cap="none" strike="noStrike">
                <a:solidFill>
                  <a:srgbClr val="2231C9"/>
                </a:solidFill>
                <a:latin typeface="League Spartan"/>
                <a:ea typeface="League Spartan"/>
                <a:cs typeface="League Spartan"/>
                <a:sym typeface="League Spartan"/>
              </a:rPr>
              <a:t>BUILD AWARENESS</a:t>
            </a:r>
            <a:r>
              <a:rPr b="0" i="0" lang="en-US" sz="1802" u="none" cap="none" strike="noStrike">
                <a:solidFill>
                  <a:srgbClr val="000000"/>
                </a:solidFill>
                <a:latin typeface="League Spartan"/>
                <a:ea typeface="League Spartan"/>
                <a:cs typeface="League Spartan"/>
                <a:sym typeface="League Spartan"/>
              </a:rPr>
              <a:t> ABOUT </a:t>
            </a:r>
            <a:r>
              <a:rPr b="0" i="0" lang="en-US" sz="1802" u="none" cap="none" strike="noStrike">
                <a:solidFill>
                  <a:srgbClr val="D50816"/>
                </a:solidFill>
                <a:latin typeface="League Spartan"/>
                <a:ea typeface="League Spartan"/>
                <a:cs typeface="League Spartan"/>
                <a:sym typeface="League Spartan"/>
              </a:rPr>
              <a:t>RAISING THE MÉTIS FLAG</a:t>
            </a:r>
            <a:r>
              <a:rPr b="0" i="0" lang="en-US" sz="1802" u="none" cap="none" strike="noStrike">
                <a:solidFill>
                  <a:srgbClr val="000000"/>
                </a:solidFill>
                <a:latin typeface="League Spartan"/>
                <a:ea typeface="League Spartan"/>
                <a:cs typeface="League Spartan"/>
                <a:sym typeface="League Spartan"/>
              </a:rPr>
              <a:t> IN YOUR SCHOOL</a:t>
            </a:r>
            <a:endParaRPr/>
          </a:p>
          <a:p>
            <a:pPr indent="0" lvl="0" marL="0" marR="0" rtl="0" algn="ctr">
              <a:lnSpc>
                <a:spcPct val="125027"/>
              </a:lnSpc>
              <a:spcBef>
                <a:spcPts val="0"/>
              </a:spcBef>
              <a:spcAft>
                <a:spcPts val="0"/>
              </a:spcAft>
              <a:buNone/>
            </a:pPr>
            <a:r>
              <a:t/>
            </a:r>
            <a:endParaRPr b="0" i="0" sz="1802" u="none" cap="none" strike="noStrike">
              <a:solidFill>
                <a:srgbClr val="000000"/>
              </a:solidFill>
              <a:latin typeface="League Spartan"/>
              <a:ea typeface="League Spartan"/>
              <a:cs typeface="League Spartan"/>
              <a:sym typeface="League Spartan"/>
            </a:endParaRPr>
          </a:p>
          <a:p>
            <a:pPr indent="0" lvl="0" marL="0" marR="0" rtl="0" algn="ctr">
              <a:lnSpc>
                <a:spcPct val="125027"/>
              </a:lnSpc>
              <a:spcBef>
                <a:spcPts val="0"/>
              </a:spcBef>
              <a:spcAft>
                <a:spcPts val="0"/>
              </a:spcAft>
              <a:buNone/>
            </a:pPr>
            <a:r>
              <a:rPr b="0" i="0" lang="en-US" sz="1802" u="none" cap="none" strike="noStrike">
                <a:solidFill>
                  <a:srgbClr val="000000"/>
                </a:solidFill>
                <a:latin typeface="League Spartan"/>
                <a:ea typeface="League Spartan"/>
                <a:cs typeface="League Spartan"/>
                <a:sym typeface="League Spartan"/>
              </a:rPr>
              <a:t>TAG US!</a:t>
            </a:r>
            <a:endParaRPr/>
          </a:p>
          <a:p>
            <a:pPr indent="0" lvl="0" marL="0" marR="0" rtl="0" algn="ctr">
              <a:lnSpc>
                <a:spcPct val="125027"/>
              </a:lnSpc>
              <a:spcBef>
                <a:spcPts val="0"/>
              </a:spcBef>
              <a:spcAft>
                <a:spcPts val="0"/>
              </a:spcAft>
              <a:buNone/>
            </a:pPr>
            <a:r>
              <a:rPr b="0" i="0" lang="en-US" sz="1802" u="none" cap="none" strike="noStrike">
                <a:solidFill>
                  <a:srgbClr val="2231C9"/>
                </a:solidFill>
                <a:latin typeface="League Spartan"/>
                <a:ea typeface="League Spartan"/>
                <a:cs typeface="League Spartan"/>
                <a:sym typeface="League Spartan"/>
              </a:rPr>
              <a:t>@RUPERTSLAND CENTRE FOR TEACHING AND LEARNING</a:t>
            </a:r>
            <a:endParaRPr/>
          </a:p>
          <a:p>
            <a:pPr indent="0" lvl="0" marL="0" marR="0" rtl="0" algn="ctr">
              <a:lnSpc>
                <a:spcPct val="125027"/>
              </a:lnSpc>
              <a:spcBef>
                <a:spcPts val="0"/>
              </a:spcBef>
              <a:spcAft>
                <a:spcPts val="0"/>
              </a:spcAft>
              <a:buNone/>
            </a:pPr>
            <a:r>
              <a:rPr b="0" i="0" lang="en-US" sz="1802" u="none" cap="none" strike="noStrike">
                <a:solidFill>
                  <a:srgbClr val="D50816"/>
                </a:solidFill>
                <a:latin typeface="League Spartan"/>
                <a:ea typeface="League Spartan"/>
                <a:cs typeface="League Spartan"/>
                <a:sym typeface="League Spartan"/>
              </a:rPr>
              <a:t>#RCTL </a:t>
            </a:r>
            <a:endParaRPr/>
          </a:p>
        </p:txBody>
      </p:sp>
      <p:pic>
        <p:nvPicPr>
          <p:cNvPr id="681" name="Google Shape;681;p28"/>
          <p:cNvPicPr preferRelativeResize="0"/>
          <p:nvPr/>
        </p:nvPicPr>
        <p:blipFill rotWithShape="1">
          <a:blip r:embed="rId13">
            <a:alphaModFix/>
          </a:blip>
          <a:srcRect b="0" l="0" r="0" t="0"/>
          <a:stretch/>
        </p:blipFill>
        <p:spPr>
          <a:xfrm>
            <a:off x="12455973" y="9364144"/>
            <a:ext cx="800861" cy="785845"/>
          </a:xfrm>
          <a:prstGeom prst="rect">
            <a:avLst/>
          </a:prstGeom>
          <a:noFill/>
          <a:ln>
            <a:noFill/>
          </a:ln>
        </p:spPr>
      </p:pic>
      <p:sp>
        <p:nvSpPr>
          <p:cNvPr id="682" name="Google Shape;682;p28"/>
          <p:cNvSpPr txBox="1"/>
          <p:nvPr/>
        </p:nvSpPr>
        <p:spPr>
          <a:xfrm>
            <a:off x="4571999" y="9535845"/>
            <a:ext cx="9144000" cy="489878"/>
          </a:xfrm>
          <a:prstGeom prst="rect">
            <a:avLst/>
          </a:prstGeom>
          <a:noFill/>
          <a:ln>
            <a:noFill/>
          </a:ln>
        </p:spPr>
        <p:txBody>
          <a:bodyPr anchorCtr="0" anchor="t" bIns="45700" lIns="91425" spcFirstLastPara="1" rIns="91425" wrap="square" tIns="45700">
            <a:spAutoFit/>
          </a:bodyPr>
          <a:lstStyle/>
          <a:p>
            <a:pPr indent="0" lvl="0" marL="0" marR="0" rtl="0" algn="ctr">
              <a:lnSpc>
                <a:spcPct val="124520"/>
              </a:lnSpc>
              <a:spcBef>
                <a:spcPts val="0"/>
              </a:spcBef>
              <a:spcAft>
                <a:spcPts val="0"/>
              </a:spcAft>
              <a:buNone/>
            </a:pPr>
            <a:r>
              <a:rPr b="0" i="0" lang="en-US" sz="2500" u="none" cap="none" strike="noStrike">
                <a:solidFill>
                  <a:srgbClr val="FFFFFF"/>
                </a:solidFill>
                <a:latin typeface="League Spartan"/>
                <a:ea typeface="League Spartan"/>
                <a:cs typeface="League Spartan"/>
                <a:sym typeface="League Spartan"/>
              </a:rPr>
              <a:t>education@rupertsland.org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3"/>
          <p:cNvPicPr preferRelativeResize="0"/>
          <p:nvPr/>
        </p:nvPicPr>
        <p:blipFill rotWithShape="1">
          <a:blip r:embed="rId3">
            <a:alphaModFix/>
          </a:blip>
          <a:srcRect b="7652" l="0" r="0" t="7653"/>
          <a:stretch/>
        </p:blipFill>
        <p:spPr>
          <a:xfrm>
            <a:off x="0" y="0"/>
            <a:ext cx="18288000" cy="10287000"/>
          </a:xfrm>
          <a:prstGeom prst="rect">
            <a:avLst/>
          </a:prstGeom>
          <a:noFill/>
          <a:ln>
            <a:noFill/>
          </a:ln>
        </p:spPr>
      </p:pic>
      <p:sp>
        <p:nvSpPr>
          <p:cNvPr id="131" name="Google Shape;131;p3"/>
          <p:cNvSpPr/>
          <p:nvPr/>
        </p:nvSpPr>
        <p:spPr>
          <a:xfrm>
            <a:off x="80908" y="1519018"/>
            <a:ext cx="6525182" cy="6228039"/>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 name="Google Shape;132;p3"/>
          <p:cNvGrpSpPr/>
          <p:nvPr/>
        </p:nvGrpSpPr>
        <p:grpSpPr>
          <a:xfrm>
            <a:off x="7111791" y="9497012"/>
            <a:ext cx="4064419" cy="789988"/>
            <a:chOff x="0" y="0"/>
            <a:chExt cx="5419225" cy="1053317"/>
          </a:xfrm>
        </p:grpSpPr>
        <p:pic>
          <p:nvPicPr>
            <p:cNvPr id="133" name="Google Shape;133;p3"/>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134" name="Google Shape;134;p3"/>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FFFFFF"/>
                  </a:solidFill>
                  <a:latin typeface="Arial"/>
                  <a:ea typeface="Arial"/>
                  <a:cs typeface="Arial"/>
                  <a:sym typeface="Arial"/>
                </a:rPr>
                <a:t>(c) Rupertsland Institute 2022</a:t>
              </a:r>
              <a:endParaRPr/>
            </a:p>
          </p:txBody>
        </p:sp>
      </p:grpSp>
      <p:sp>
        <p:nvSpPr>
          <p:cNvPr id="135" name="Google Shape;135;p3"/>
          <p:cNvSpPr txBox="1"/>
          <p:nvPr/>
        </p:nvSpPr>
        <p:spPr>
          <a:xfrm>
            <a:off x="1248014" y="4151712"/>
            <a:ext cx="4190970" cy="236855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5000" u="none" cap="none" strike="noStrike">
                <a:solidFill>
                  <a:srgbClr val="D50816"/>
                </a:solidFill>
                <a:latin typeface="League Spartan"/>
                <a:ea typeface="League Spartan"/>
                <a:cs typeface="League Spartan"/>
                <a:sym typeface="League Spartan"/>
              </a:rPr>
              <a:t>Beginning </a:t>
            </a:r>
            <a:endParaRPr/>
          </a:p>
          <a:p>
            <a:pPr indent="0" lvl="0" marL="0" marR="0" rtl="0" algn="ctr">
              <a:lnSpc>
                <a:spcPct val="125000"/>
              </a:lnSpc>
              <a:spcBef>
                <a:spcPts val="0"/>
              </a:spcBef>
              <a:spcAft>
                <a:spcPts val="0"/>
              </a:spcAft>
              <a:buNone/>
            </a:pPr>
            <a:r>
              <a:rPr b="0" i="0" lang="en-US" sz="5000" u="none" cap="none" strike="noStrike">
                <a:solidFill>
                  <a:srgbClr val="D50816"/>
                </a:solidFill>
                <a:latin typeface="League Spartan"/>
                <a:ea typeface="League Spartan"/>
                <a:cs typeface="League Spartan"/>
                <a:sym typeface="League Spartan"/>
              </a:rPr>
              <a:t>in a Good Way</a:t>
            </a:r>
            <a:endParaRPr/>
          </a:p>
        </p:txBody>
      </p:sp>
      <p:sp>
        <p:nvSpPr>
          <p:cNvPr id="136" name="Google Shape;136;p3"/>
          <p:cNvSpPr txBox="1"/>
          <p:nvPr/>
        </p:nvSpPr>
        <p:spPr>
          <a:xfrm>
            <a:off x="1563925" y="3123252"/>
            <a:ext cx="3559148" cy="663204"/>
          </a:xfrm>
          <a:prstGeom prst="rect">
            <a:avLst/>
          </a:prstGeom>
          <a:noFill/>
          <a:ln>
            <a:noFill/>
          </a:ln>
        </p:spPr>
        <p:txBody>
          <a:bodyPr anchorCtr="0" anchor="t" bIns="0" lIns="0" spcFirstLastPara="1" rIns="0" wrap="square" tIns="0">
            <a:spAutoFit/>
          </a:bodyPr>
          <a:lstStyle/>
          <a:p>
            <a:pPr indent="0" lvl="0" marL="0" marR="0" rtl="0" algn="ctr">
              <a:lnSpc>
                <a:spcPct val="125047"/>
              </a:lnSpc>
              <a:spcBef>
                <a:spcPts val="0"/>
              </a:spcBef>
              <a:spcAft>
                <a:spcPts val="0"/>
              </a:spcAft>
              <a:buNone/>
            </a:pPr>
            <a:r>
              <a:rPr b="0" i="0" lang="en-US" sz="2100" u="none" cap="none" strike="noStrike">
                <a:solidFill>
                  <a:srgbClr val="000000"/>
                </a:solidFill>
                <a:latin typeface="League Spartan"/>
                <a:ea typeface="League Spartan"/>
                <a:cs typeface="League Spartan"/>
                <a:sym typeface="League Spartan"/>
              </a:rPr>
              <a:t>welcome - tawâw - miyoonakishkatoohk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4"/>
          <p:cNvPicPr preferRelativeResize="0"/>
          <p:nvPr/>
        </p:nvPicPr>
        <p:blipFill rotWithShape="1">
          <a:blip r:embed="rId3">
            <a:alphaModFix/>
          </a:blip>
          <a:srcRect b="7652" l="0" r="0" t="7653"/>
          <a:stretch/>
        </p:blipFill>
        <p:spPr>
          <a:xfrm>
            <a:off x="0" y="0"/>
            <a:ext cx="18288000" cy="10287000"/>
          </a:xfrm>
          <a:prstGeom prst="rect">
            <a:avLst/>
          </a:prstGeom>
          <a:noFill/>
          <a:ln>
            <a:noFill/>
          </a:ln>
        </p:spPr>
      </p:pic>
      <p:sp>
        <p:nvSpPr>
          <p:cNvPr id="146" name="Google Shape;146;p4"/>
          <p:cNvSpPr/>
          <p:nvPr/>
        </p:nvSpPr>
        <p:spPr>
          <a:xfrm>
            <a:off x="80908" y="1519018"/>
            <a:ext cx="6525182" cy="6228039"/>
          </a:xfrm>
          <a:custGeom>
            <a:rect b="b" l="l" r="r" t="t"/>
            <a:pathLst>
              <a:path extrusionOk="0"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 name="Google Shape;147;p4"/>
          <p:cNvGrpSpPr/>
          <p:nvPr/>
        </p:nvGrpSpPr>
        <p:grpSpPr>
          <a:xfrm>
            <a:off x="7111791" y="9497012"/>
            <a:ext cx="4064419" cy="789988"/>
            <a:chOff x="0" y="0"/>
            <a:chExt cx="5419225" cy="1053317"/>
          </a:xfrm>
        </p:grpSpPr>
        <p:pic>
          <p:nvPicPr>
            <p:cNvPr id="148" name="Google Shape;148;p4"/>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149" name="Google Shape;149;p4"/>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FFFFFF"/>
                  </a:solidFill>
                  <a:latin typeface="Arial"/>
                  <a:ea typeface="Arial"/>
                  <a:cs typeface="Arial"/>
                  <a:sym typeface="Arial"/>
                </a:rPr>
                <a:t>(c) Rupertsland Institute 2022</a:t>
              </a:r>
              <a:endParaRPr/>
            </a:p>
          </p:txBody>
        </p:sp>
      </p:grpSp>
      <p:pic>
        <p:nvPicPr>
          <p:cNvPr id="150" name="Google Shape;150;p4">
            <a:hlinkClick r:id="rId5"/>
          </p:cNvPr>
          <p:cNvPicPr preferRelativeResize="0"/>
          <p:nvPr/>
        </p:nvPicPr>
        <p:blipFill rotWithShape="1">
          <a:blip r:embed="rId6">
            <a:alphaModFix/>
          </a:blip>
          <a:srcRect b="0" l="0" r="0" t="0"/>
          <a:stretch/>
        </p:blipFill>
        <p:spPr>
          <a:xfrm>
            <a:off x="2625828" y="5897893"/>
            <a:ext cx="1435342" cy="1435342"/>
          </a:xfrm>
          <a:prstGeom prst="rect">
            <a:avLst/>
          </a:prstGeom>
          <a:noFill/>
          <a:ln>
            <a:noFill/>
          </a:ln>
        </p:spPr>
      </p:pic>
      <p:pic>
        <p:nvPicPr>
          <p:cNvPr id="151" name="Google Shape;151;p4"/>
          <p:cNvPicPr preferRelativeResize="0"/>
          <p:nvPr/>
        </p:nvPicPr>
        <p:blipFill rotWithShape="1">
          <a:blip r:embed="rId7">
            <a:alphaModFix/>
          </a:blip>
          <a:srcRect b="0" l="0" r="0" t="0"/>
          <a:stretch/>
        </p:blipFill>
        <p:spPr>
          <a:xfrm>
            <a:off x="3554761" y="6863369"/>
            <a:ext cx="506409" cy="698495"/>
          </a:xfrm>
          <a:prstGeom prst="rect">
            <a:avLst/>
          </a:prstGeom>
          <a:noFill/>
          <a:ln>
            <a:noFill/>
          </a:ln>
        </p:spPr>
      </p:pic>
      <p:sp>
        <p:nvSpPr>
          <p:cNvPr id="152" name="Google Shape;152;p4"/>
          <p:cNvSpPr txBox="1"/>
          <p:nvPr/>
        </p:nvSpPr>
        <p:spPr>
          <a:xfrm>
            <a:off x="825848" y="3375981"/>
            <a:ext cx="5035301" cy="1577975"/>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5000" u="none" cap="none" strike="noStrike">
                <a:solidFill>
                  <a:srgbClr val="D50816"/>
                </a:solidFill>
                <a:latin typeface="League Spartan"/>
                <a:ea typeface="League Spartan"/>
                <a:cs typeface="League Spartan"/>
                <a:sym typeface="League Spartan"/>
              </a:rPr>
              <a:t>Beginning </a:t>
            </a:r>
            <a:endParaRPr/>
          </a:p>
          <a:p>
            <a:pPr indent="0" lvl="0" marL="0" marR="0" rtl="0" algn="ctr">
              <a:lnSpc>
                <a:spcPct val="125000"/>
              </a:lnSpc>
              <a:spcBef>
                <a:spcPts val="0"/>
              </a:spcBef>
              <a:spcAft>
                <a:spcPts val="0"/>
              </a:spcAft>
              <a:buNone/>
            </a:pPr>
            <a:r>
              <a:rPr b="0" i="0" lang="en-US" sz="5000" u="none" cap="none" strike="noStrike">
                <a:solidFill>
                  <a:srgbClr val="D50816"/>
                </a:solidFill>
                <a:latin typeface="League Spartan"/>
                <a:ea typeface="League Spartan"/>
                <a:cs typeface="League Spartan"/>
                <a:sym typeface="League Spartan"/>
              </a:rPr>
              <a:t>in a Good Way</a:t>
            </a:r>
            <a:endParaRPr/>
          </a:p>
        </p:txBody>
      </p:sp>
      <p:sp>
        <p:nvSpPr>
          <p:cNvPr id="153" name="Google Shape;153;p4"/>
          <p:cNvSpPr txBox="1"/>
          <p:nvPr/>
        </p:nvSpPr>
        <p:spPr>
          <a:xfrm>
            <a:off x="1563925" y="2485696"/>
            <a:ext cx="3559148" cy="663204"/>
          </a:xfrm>
          <a:prstGeom prst="rect">
            <a:avLst/>
          </a:prstGeom>
          <a:noFill/>
          <a:ln>
            <a:noFill/>
          </a:ln>
        </p:spPr>
        <p:txBody>
          <a:bodyPr anchorCtr="0" anchor="t" bIns="0" lIns="0" spcFirstLastPara="1" rIns="0" wrap="square" tIns="0">
            <a:spAutoFit/>
          </a:bodyPr>
          <a:lstStyle/>
          <a:p>
            <a:pPr indent="0" lvl="0" marL="0" marR="0" rtl="0" algn="ctr">
              <a:lnSpc>
                <a:spcPct val="125047"/>
              </a:lnSpc>
              <a:spcBef>
                <a:spcPts val="0"/>
              </a:spcBef>
              <a:spcAft>
                <a:spcPts val="0"/>
              </a:spcAft>
              <a:buNone/>
            </a:pPr>
            <a:r>
              <a:rPr b="0" i="0" lang="en-US" sz="2100" u="none" cap="none" strike="noStrike">
                <a:solidFill>
                  <a:srgbClr val="000000"/>
                </a:solidFill>
                <a:latin typeface="League Spartan"/>
                <a:ea typeface="League Spartan"/>
                <a:cs typeface="League Spartan"/>
                <a:sym typeface="League Spartan"/>
              </a:rPr>
              <a:t>welcome - tawâw - miyoonakishkatoohk</a:t>
            </a:r>
            <a:endParaRPr/>
          </a:p>
        </p:txBody>
      </p:sp>
      <p:sp>
        <p:nvSpPr>
          <p:cNvPr id="154" name="Google Shape;154;p4"/>
          <p:cNvSpPr txBox="1"/>
          <p:nvPr/>
        </p:nvSpPr>
        <p:spPr>
          <a:xfrm>
            <a:off x="758469" y="5114925"/>
            <a:ext cx="5170060" cy="644525"/>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00000"/>
                </a:solidFill>
                <a:latin typeface="Arial"/>
                <a:ea typeface="Arial"/>
                <a:cs typeface="Arial"/>
                <a:sym typeface="Arial"/>
              </a:rPr>
              <a:t>An Opening Prayer with </a:t>
            </a:r>
            <a:endParaRPr/>
          </a:p>
          <a:p>
            <a:pPr indent="0" lvl="0" marL="0" marR="0" rtl="0" algn="ctr">
              <a:lnSpc>
                <a:spcPct val="125000"/>
              </a:lnSpc>
              <a:spcBef>
                <a:spcPts val="0"/>
              </a:spcBef>
              <a:spcAft>
                <a:spcPts val="0"/>
              </a:spcAft>
              <a:buNone/>
            </a:pPr>
            <a:r>
              <a:rPr b="0" i="0" lang="en-US" sz="2000" u="none" cap="none" strike="noStrike">
                <a:solidFill>
                  <a:srgbClr val="000000"/>
                </a:solidFill>
                <a:latin typeface="Arial"/>
                <a:ea typeface="Arial"/>
                <a:cs typeface="Arial"/>
                <a:sym typeface="Arial"/>
              </a:rPr>
              <a:t>Métis Knowledge Keeper Norma Spicer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5"/>
          <p:cNvSpPr/>
          <p:nvPr/>
        </p:nvSpPr>
        <p:spPr>
          <a:xfrm>
            <a:off x="1841532" y="0"/>
            <a:ext cx="14731066" cy="3523031"/>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5"/>
          <p:cNvPicPr preferRelativeResize="0"/>
          <p:nvPr/>
        </p:nvPicPr>
        <p:blipFill rotWithShape="1">
          <a:blip r:embed="rId3">
            <a:alphaModFix/>
          </a:blip>
          <a:srcRect b="0" l="0" r="0" t="0"/>
          <a:stretch/>
        </p:blipFill>
        <p:spPr>
          <a:xfrm>
            <a:off x="14334583" y="2273661"/>
            <a:ext cx="2004222" cy="1112641"/>
          </a:xfrm>
          <a:prstGeom prst="rect">
            <a:avLst/>
          </a:prstGeom>
          <a:noFill/>
          <a:ln>
            <a:noFill/>
          </a:ln>
        </p:spPr>
      </p:pic>
      <p:pic>
        <p:nvPicPr>
          <p:cNvPr id="165" name="Google Shape;165;p5"/>
          <p:cNvPicPr preferRelativeResize="0"/>
          <p:nvPr/>
        </p:nvPicPr>
        <p:blipFill rotWithShape="1">
          <a:blip r:embed="rId4">
            <a:alphaModFix/>
          </a:blip>
          <a:srcRect b="0" l="0" r="0" t="0"/>
          <a:stretch/>
        </p:blipFill>
        <p:spPr>
          <a:xfrm>
            <a:off x="3505546" y="4562541"/>
            <a:ext cx="878599" cy="869350"/>
          </a:xfrm>
          <a:prstGeom prst="rect">
            <a:avLst/>
          </a:prstGeom>
          <a:noFill/>
          <a:ln>
            <a:noFill/>
          </a:ln>
        </p:spPr>
      </p:pic>
      <p:pic>
        <p:nvPicPr>
          <p:cNvPr id="166" name="Google Shape;166;p5"/>
          <p:cNvPicPr preferRelativeResize="0"/>
          <p:nvPr/>
        </p:nvPicPr>
        <p:blipFill rotWithShape="1">
          <a:blip r:embed="rId5">
            <a:alphaModFix/>
          </a:blip>
          <a:srcRect b="0" l="7475" r="7475" t="0"/>
          <a:stretch/>
        </p:blipFill>
        <p:spPr>
          <a:xfrm>
            <a:off x="2303125" y="3982435"/>
            <a:ext cx="325191" cy="5521282"/>
          </a:xfrm>
          <a:prstGeom prst="rect">
            <a:avLst/>
          </a:prstGeom>
          <a:noFill/>
          <a:ln>
            <a:noFill/>
          </a:ln>
        </p:spPr>
      </p:pic>
      <p:pic>
        <p:nvPicPr>
          <p:cNvPr id="167" name="Google Shape;167;p5"/>
          <p:cNvPicPr preferRelativeResize="0"/>
          <p:nvPr/>
        </p:nvPicPr>
        <p:blipFill rotWithShape="1">
          <a:blip r:embed="rId5">
            <a:alphaModFix/>
          </a:blip>
          <a:srcRect b="0" l="5001" r="5001" t="0"/>
          <a:stretch/>
        </p:blipFill>
        <p:spPr>
          <a:xfrm>
            <a:off x="5235759" y="4086282"/>
            <a:ext cx="336467" cy="5398574"/>
          </a:xfrm>
          <a:prstGeom prst="rect">
            <a:avLst/>
          </a:prstGeom>
          <a:noFill/>
          <a:ln>
            <a:noFill/>
          </a:ln>
        </p:spPr>
      </p:pic>
      <p:pic>
        <p:nvPicPr>
          <p:cNvPr id="168" name="Google Shape;168;p5"/>
          <p:cNvPicPr preferRelativeResize="0"/>
          <p:nvPr/>
        </p:nvPicPr>
        <p:blipFill rotWithShape="1">
          <a:blip r:embed="rId5">
            <a:alphaModFix/>
          </a:blip>
          <a:srcRect b="0" l="6509" r="6509" t="0"/>
          <a:stretch/>
        </p:blipFill>
        <p:spPr>
          <a:xfrm>
            <a:off x="8808618" y="4105143"/>
            <a:ext cx="325191" cy="5398574"/>
          </a:xfrm>
          <a:prstGeom prst="rect">
            <a:avLst/>
          </a:prstGeom>
          <a:noFill/>
          <a:ln>
            <a:noFill/>
          </a:ln>
        </p:spPr>
      </p:pic>
      <p:pic>
        <p:nvPicPr>
          <p:cNvPr id="169" name="Google Shape;169;p5"/>
          <p:cNvPicPr preferRelativeResize="0"/>
          <p:nvPr/>
        </p:nvPicPr>
        <p:blipFill rotWithShape="1">
          <a:blip r:embed="rId5">
            <a:alphaModFix/>
          </a:blip>
          <a:srcRect b="0" l="6509" r="6509" t="0"/>
          <a:stretch/>
        </p:blipFill>
        <p:spPr>
          <a:xfrm>
            <a:off x="11748459" y="4105143"/>
            <a:ext cx="325191" cy="5398574"/>
          </a:xfrm>
          <a:prstGeom prst="rect">
            <a:avLst/>
          </a:prstGeom>
          <a:noFill/>
          <a:ln>
            <a:noFill/>
          </a:ln>
        </p:spPr>
      </p:pic>
      <p:pic>
        <p:nvPicPr>
          <p:cNvPr id="170" name="Google Shape;170;p5"/>
          <p:cNvPicPr preferRelativeResize="0"/>
          <p:nvPr/>
        </p:nvPicPr>
        <p:blipFill rotWithShape="1">
          <a:blip r:embed="rId6">
            <a:alphaModFix/>
          </a:blip>
          <a:srcRect b="0" l="0" r="0" t="0"/>
          <a:stretch/>
        </p:blipFill>
        <p:spPr>
          <a:xfrm>
            <a:off x="6822855" y="4562541"/>
            <a:ext cx="835226" cy="835226"/>
          </a:xfrm>
          <a:prstGeom prst="rect">
            <a:avLst/>
          </a:prstGeom>
          <a:noFill/>
          <a:ln>
            <a:noFill/>
          </a:ln>
        </p:spPr>
      </p:pic>
      <p:pic>
        <p:nvPicPr>
          <p:cNvPr id="171" name="Google Shape;171;p5"/>
          <p:cNvPicPr preferRelativeResize="0"/>
          <p:nvPr/>
        </p:nvPicPr>
        <p:blipFill rotWithShape="1">
          <a:blip r:embed="rId7">
            <a:alphaModFix/>
          </a:blip>
          <a:srcRect b="0" l="0" r="0" t="0"/>
          <a:stretch/>
        </p:blipFill>
        <p:spPr>
          <a:xfrm>
            <a:off x="9933161" y="4343272"/>
            <a:ext cx="899659" cy="899659"/>
          </a:xfrm>
          <a:prstGeom prst="rect">
            <a:avLst/>
          </a:prstGeom>
          <a:noFill/>
          <a:ln>
            <a:noFill/>
          </a:ln>
        </p:spPr>
      </p:pic>
      <p:sp>
        <p:nvSpPr>
          <p:cNvPr id="172" name="Google Shape;172;p5"/>
          <p:cNvSpPr txBox="1"/>
          <p:nvPr/>
        </p:nvSpPr>
        <p:spPr>
          <a:xfrm>
            <a:off x="3314700" y="1926374"/>
            <a:ext cx="7426993" cy="800100"/>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0" i="0" lang="en-US" sz="5062" u="none" cap="none" strike="noStrike">
                <a:solidFill>
                  <a:srgbClr val="FFFFFF"/>
                </a:solidFill>
                <a:latin typeface="League Spartan"/>
                <a:ea typeface="League Spartan"/>
                <a:cs typeface="League Spartan"/>
                <a:sym typeface="League Spartan"/>
              </a:rPr>
              <a:t>Housekeeping</a:t>
            </a:r>
            <a:endParaRPr/>
          </a:p>
        </p:txBody>
      </p:sp>
      <p:sp>
        <p:nvSpPr>
          <p:cNvPr id="173" name="Google Shape;173;p5"/>
          <p:cNvSpPr txBox="1"/>
          <p:nvPr/>
        </p:nvSpPr>
        <p:spPr>
          <a:xfrm>
            <a:off x="2628316" y="5660235"/>
            <a:ext cx="1688578" cy="466782"/>
          </a:xfrm>
          <a:prstGeom prst="rect">
            <a:avLst/>
          </a:prstGeom>
          <a:noFill/>
          <a:ln>
            <a:noFill/>
          </a:ln>
        </p:spPr>
        <p:txBody>
          <a:bodyPr anchorCtr="0" anchor="t" bIns="0" lIns="0" spcFirstLastPara="1" rIns="0" wrap="square" tIns="0">
            <a:spAutoFit/>
          </a:bodyPr>
          <a:lstStyle/>
          <a:p>
            <a:pPr indent="0" lvl="0" marL="0" marR="0" rtl="0" algn="l">
              <a:lnSpc>
                <a:spcPct val="125016"/>
              </a:lnSpc>
              <a:spcBef>
                <a:spcPts val="0"/>
              </a:spcBef>
              <a:spcAft>
                <a:spcPts val="0"/>
              </a:spcAft>
              <a:buNone/>
            </a:pPr>
            <a:r>
              <a:rPr b="0" i="0" lang="en-US" sz="2990" u="none" cap="none" strike="noStrike">
                <a:solidFill>
                  <a:srgbClr val="000000"/>
                </a:solidFill>
                <a:latin typeface="League Spartan"/>
                <a:ea typeface="League Spartan"/>
                <a:cs typeface="League Spartan"/>
                <a:sym typeface="League Spartan"/>
              </a:rPr>
              <a:t>Mute</a:t>
            </a:r>
            <a:endParaRPr/>
          </a:p>
        </p:txBody>
      </p:sp>
      <p:sp>
        <p:nvSpPr>
          <p:cNvPr id="174" name="Google Shape;174;p5"/>
          <p:cNvSpPr txBox="1"/>
          <p:nvPr/>
        </p:nvSpPr>
        <p:spPr>
          <a:xfrm>
            <a:off x="2628316" y="6231141"/>
            <a:ext cx="2392358" cy="2937886"/>
          </a:xfrm>
          <a:prstGeom prst="rect">
            <a:avLst/>
          </a:prstGeom>
          <a:noFill/>
          <a:ln>
            <a:noFill/>
          </a:ln>
        </p:spPr>
        <p:txBody>
          <a:bodyPr anchorCtr="0" anchor="t" bIns="0" lIns="0" spcFirstLastPara="1" rIns="0" wrap="square" tIns="0">
            <a:spAutoFit/>
          </a:bodyPr>
          <a:lstStyle/>
          <a:p>
            <a:pPr indent="0" lvl="0" marL="0" marR="0" rtl="0" algn="l">
              <a:lnSpc>
                <a:spcPct val="169974"/>
              </a:lnSpc>
              <a:spcBef>
                <a:spcPts val="0"/>
              </a:spcBef>
              <a:spcAft>
                <a:spcPts val="0"/>
              </a:spcAft>
              <a:buNone/>
            </a:pPr>
            <a:r>
              <a:rPr b="0" i="0" lang="en-US" sz="2368" u="none" cap="none" strike="noStrike">
                <a:solidFill>
                  <a:srgbClr val="000000"/>
                </a:solidFill>
                <a:latin typeface="Arial"/>
                <a:ea typeface="Arial"/>
                <a:cs typeface="Arial"/>
                <a:sym typeface="Arial"/>
              </a:rPr>
              <a:t>Please mute your microphone and disable video unless you are speaking</a:t>
            </a:r>
            <a:endParaRPr/>
          </a:p>
          <a:p>
            <a:pPr indent="0" lvl="0" marL="0" marR="0" rtl="0" algn="l">
              <a:lnSpc>
                <a:spcPct val="169974"/>
              </a:lnSpc>
              <a:spcBef>
                <a:spcPts val="0"/>
              </a:spcBef>
              <a:spcAft>
                <a:spcPts val="0"/>
              </a:spcAft>
              <a:buNone/>
            </a:pPr>
            <a:r>
              <a:t/>
            </a:r>
            <a:endParaRPr b="0" i="0" sz="2368" u="none" cap="none" strike="noStrike">
              <a:solidFill>
                <a:srgbClr val="000000"/>
              </a:solidFill>
              <a:latin typeface="Arial"/>
              <a:ea typeface="Arial"/>
              <a:cs typeface="Arial"/>
              <a:sym typeface="Arial"/>
            </a:endParaRPr>
          </a:p>
        </p:txBody>
      </p:sp>
      <p:sp>
        <p:nvSpPr>
          <p:cNvPr id="175" name="Google Shape;175;p5"/>
          <p:cNvSpPr txBox="1"/>
          <p:nvPr/>
        </p:nvSpPr>
        <p:spPr>
          <a:xfrm>
            <a:off x="5744538" y="5667522"/>
            <a:ext cx="1913543" cy="466782"/>
          </a:xfrm>
          <a:prstGeom prst="rect">
            <a:avLst/>
          </a:prstGeom>
          <a:noFill/>
          <a:ln>
            <a:noFill/>
          </a:ln>
        </p:spPr>
        <p:txBody>
          <a:bodyPr anchorCtr="0" anchor="t" bIns="0" lIns="0" spcFirstLastPara="1" rIns="0" wrap="square" tIns="0">
            <a:spAutoFit/>
          </a:bodyPr>
          <a:lstStyle/>
          <a:p>
            <a:pPr indent="0" lvl="0" marL="0" marR="0" rtl="0" algn="ctr">
              <a:lnSpc>
                <a:spcPct val="125016"/>
              </a:lnSpc>
              <a:spcBef>
                <a:spcPts val="0"/>
              </a:spcBef>
              <a:spcAft>
                <a:spcPts val="0"/>
              </a:spcAft>
              <a:buNone/>
            </a:pPr>
            <a:r>
              <a:rPr b="0" i="0" lang="en-US" sz="2990" u="none" cap="none" strike="noStrike">
                <a:solidFill>
                  <a:srgbClr val="000000"/>
                </a:solidFill>
                <a:latin typeface="League Spartan"/>
                <a:ea typeface="League Spartan"/>
                <a:cs typeface="League Spartan"/>
                <a:sym typeface="League Spartan"/>
              </a:rPr>
              <a:t>Chat Box</a:t>
            </a:r>
            <a:endParaRPr/>
          </a:p>
        </p:txBody>
      </p:sp>
      <p:sp>
        <p:nvSpPr>
          <p:cNvPr id="176" name="Google Shape;176;p5"/>
          <p:cNvSpPr txBox="1"/>
          <p:nvPr/>
        </p:nvSpPr>
        <p:spPr>
          <a:xfrm>
            <a:off x="5744538" y="6231141"/>
            <a:ext cx="2830357" cy="2937886"/>
          </a:xfrm>
          <a:prstGeom prst="rect">
            <a:avLst/>
          </a:prstGeom>
          <a:noFill/>
          <a:ln>
            <a:noFill/>
          </a:ln>
        </p:spPr>
        <p:txBody>
          <a:bodyPr anchorCtr="0" anchor="t" bIns="0" lIns="0" spcFirstLastPara="1" rIns="0" wrap="square" tIns="0">
            <a:spAutoFit/>
          </a:bodyPr>
          <a:lstStyle/>
          <a:p>
            <a:pPr indent="0" lvl="0" marL="0" marR="0" rtl="0" algn="l">
              <a:lnSpc>
                <a:spcPct val="169974"/>
              </a:lnSpc>
              <a:spcBef>
                <a:spcPts val="0"/>
              </a:spcBef>
              <a:spcAft>
                <a:spcPts val="0"/>
              </a:spcAft>
              <a:buNone/>
            </a:pPr>
            <a:r>
              <a:rPr b="0" i="0" lang="en-US" sz="2368" u="none" cap="none" strike="noStrike">
                <a:solidFill>
                  <a:srgbClr val="000000"/>
                </a:solidFill>
                <a:latin typeface="Arial"/>
                <a:ea typeface="Arial"/>
                <a:cs typeface="Arial"/>
                <a:sym typeface="Arial"/>
              </a:rPr>
              <a:t>Type your questions into the chat box; these will be answered at the end of the PD</a:t>
            </a:r>
            <a:endParaRPr/>
          </a:p>
          <a:p>
            <a:pPr indent="0" lvl="0" marL="0" marR="0" rtl="0" algn="l">
              <a:lnSpc>
                <a:spcPct val="169974"/>
              </a:lnSpc>
              <a:spcBef>
                <a:spcPts val="0"/>
              </a:spcBef>
              <a:spcAft>
                <a:spcPts val="0"/>
              </a:spcAft>
              <a:buNone/>
            </a:pPr>
            <a:r>
              <a:t/>
            </a:r>
            <a:endParaRPr b="0" i="0" sz="2368" u="none" cap="none" strike="noStrike">
              <a:solidFill>
                <a:srgbClr val="000000"/>
              </a:solidFill>
              <a:latin typeface="Arial"/>
              <a:ea typeface="Arial"/>
              <a:cs typeface="Arial"/>
              <a:sym typeface="Arial"/>
            </a:endParaRPr>
          </a:p>
        </p:txBody>
      </p:sp>
      <p:sp>
        <p:nvSpPr>
          <p:cNvPr id="177" name="Google Shape;177;p5"/>
          <p:cNvSpPr txBox="1"/>
          <p:nvPr/>
        </p:nvSpPr>
        <p:spPr>
          <a:xfrm>
            <a:off x="12085109" y="4543491"/>
            <a:ext cx="4498948" cy="466782"/>
          </a:xfrm>
          <a:prstGeom prst="rect">
            <a:avLst/>
          </a:prstGeom>
          <a:noFill/>
          <a:ln>
            <a:noFill/>
          </a:ln>
        </p:spPr>
        <p:txBody>
          <a:bodyPr anchorCtr="0" anchor="t" bIns="0" lIns="0" spcFirstLastPara="1" rIns="0" wrap="square" tIns="0">
            <a:spAutoFit/>
          </a:bodyPr>
          <a:lstStyle/>
          <a:p>
            <a:pPr indent="0" lvl="0" marL="0" marR="0" rtl="0" algn="ctr">
              <a:lnSpc>
                <a:spcPct val="125016"/>
              </a:lnSpc>
              <a:spcBef>
                <a:spcPts val="0"/>
              </a:spcBef>
              <a:spcAft>
                <a:spcPts val="0"/>
              </a:spcAft>
              <a:buNone/>
            </a:pPr>
            <a:r>
              <a:rPr b="0" i="0" lang="en-US" sz="2990" u="none" cap="none" strike="noStrike">
                <a:solidFill>
                  <a:srgbClr val="000000"/>
                </a:solidFill>
                <a:latin typeface="League Spartan"/>
                <a:ea typeface="League Spartan"/>
                <a:cs typeface="League Spartan"/>
                <a:sym typeface="League Spartan"/>
              </a:rPr>
              <a:t>Symbols to Watch for</a:t>
            </a:r>
            <a:endParaRPr/>
          </a:p>
        </p:txBody>
      </p:sp>
      <p:sp>
        <p:nvSpPr>
          <p:cNvPr id="178" name="Google Shape;178;p5"/>
          <p:cNvSpPr txBox="1"/>
          <p:nvPr/>
        </p:nvSpPr>
        <p:spPr>
          <a:xfrm>
            <a:off x="9133810" y="5667522"/>
            <a:ext cx="2118057" cy="466782"/>
          </a:xfrm>
          <a:prstGeom prst="rect">
            <a:avLst/>
          </a:prstGeom>
          <a:noFill/>
          <a:ln>
            <a:noFill/>
          </a:ln>
        </p:spPr>
        <p:txBody>
          <a:bodyPr anchorCtr="0" anchor="t" bIns="0" lIns="0" spcFirstLastPara="1" rIns="0" wrap="square" tIns="0">
            <a:spAutoFit/>
          </a:bodyPr>
          <a:lstStyle/>
          <a:p>
            <a:pPr indent="0" lvl="0" marL="0" marR="0" rtl="0" algn="ctr">
              <a:lnSpc>
                <a:spcPct val="125016"/>
              </a:lnSpc>
              <a:spcBef>
                <a:spcPts val="0"/>
              </a:spcBef>
              <a:spcAft>
                <a:spcPts val="0"/>
              </a:spcAft>
              <a:buNone/>
            </a:pPr>
            <a:r>
              <a:rPr b="0" i="0" lang="en-US" sz="2990" u="none" cap="none" strike="noStrike">
                <a:solidFill>
                  <a:srgbClr val="000000"/>
                </a:solidFill>
                <a:latin typeface="League Spartan"/>
                <a:ea typeface="League Spartan"/>
                <a:cs typeface="League Spartan"/>
                <a:sym typeface="League Spartan"/>
              </a:rPr>
              <a:t>Recording</a:t>
            </a:r>
            <a:endParaRPr/>
          </a:p>
        </p:txBody>
      </p:sp>
      <p:sp>
        <p:nvSpPr>
          <p:cNvPr id="179" name="Google Shape;179;p5"/>
          <p:cNvSpPr txBox="1"/>
          <p:nvPr/>
        </p:nvSpPr>
        <p:spPr>
          <a:xfrm>
            <a:off x="9207065" y="6327702"/>
            <a:ext cx="2351850" cy="2937886"/>
          </a:xfrm>
          <a:prstGeom prst="rect">
            <a:avLst/>
          </a:prstGeom>
          <a:noFill/>
          <a:ln>
            <a:noFill/>
          </a:ln>
        </p:spPr>
        <p:txBody>
          <a:bodyPr anchorCtr="0" anchor="t" bIns="0" lIns="0" spcFirstLastPara="1" rIns="0" wrap="square" tIns="0">
            <a:spAutoFit/>
          </a:bodyPr>
          <a:lstStyle/>
          <a:p>
            <a:pPr indent="0" lvl="0" marL="0" marR="0" rtl="0" algn="l">
              <a:lnSpc>
                <a:spcPct val="169974"/>
              </a:lnSpc>
              <a:spcBef>
                <a:spcPts val="0"/>
              </a:spcBef>
              <a:spcAft>
                <a:spcPts val="0"/>
              </a:spcAft>
              <a:buNone/>
            </a:pPr>
            <a:r>
              <a:rPr b="0" i="0" lang="en-US" sz="2368" u="none" cap="none" strike="noStrike">
                <a:solidFill>
                  <a:srgbClr val="000000"/>
                </a:solidFill>
                <a:latin typeface="Arial"/>
                <a:ea typeface="Arial"/>
                <a:cs typeface="Arial"/>
                <a:sym typeface="Arial"/>
              </a:rPr>
              <a:t>Please know that we are recording this event</a:t>
            </a:r>
            <a:endParaRPr/>
          </a:p>
          <a:p>
            <a:pPr indent="0" lvl="0" marL="0" marR="0" rtl="0" algn="l">
              <a:lnSpc>
                <a:spcPct val="169974"/>
              </a:lnSpc>
              <a:spcBef>
                <a:spcPts val="0"/>
              </a:spcBef>
              <a:spcAft>
                <a:spcPts val="0"/>
              </a:spcAft>
              <a:buNone/>
            </a:pPr>
            <a:r>
              <a:t/>
            </a:r>
            <a:endParaRPr b="0" i="0" sz="2368" u="none" cap="none" strike="noStrike">
              <a:solidFill>
                <a:srgbClr val="000000"/>
              </a:solidFill>
              <a:latin typeface="Arial"/>
              <a:ea typeface="Arial"/>
              <a:cs typeface="Arial"/>
              <a:sym typeface="Arial"/>
            </a:endParaRPr>
          </a:p>
          <a:p>
            <a:pPr indent="0" lvl="0" marL="0" marR="0" rtl="0" algn="l">
              <a:lnSpc>
                <a:spcPct val="169974"/>
              </a:lnSpc>
              <a:spcBef>
                <a:spcPts val="0"/>
              </a:spcBef>
              <a:spcAft>
                <a:spcPts val="0"/>
              </a:spcAft>
              <a:buNone/>
            </a:pPr>
            <a:r>
              <a:t/>
            </a:r>
            <a:endParaRPr b="0" i="0" sz="2368" u="none" cap="none" strike="noStrike">
              <a:solidFill>
                <a:srgbClr val="000000"/>
              </a:solidFill>
              <a:latin typeface="Arial"/>
              <a:ea typeface="Arial"/>
              <a:cs typeface="Arial"/>
              <a:sym typeface="Arial"/>
            </a:endParaRPr>
          </a:p>
        </p:txBody>
      </p:sp>
      <p:grpSp>
        <p:nvGrpSpPr>
          <p:cNvPr id="180" name="Google Shape;180;p5"/>
          <p:cNvGrpSpPr/>
          <p:nvPr/>
        </p:nvGrpSpPr>
        <p:grpSpPr>
          <a:xfrm>
            <a:off x="6939005" y="9503716"/>
            <a:ext cx="4064419" cy="789988"/>
            <a:chOff x="0" y="0"/>
            <a:chExt cx="5419225" cy="1053317"/>
          </a:xfrm>
        </p:grpSpPr>
        <p:pic>
          <p:nvPicPr>
            <p:cNvPr id="181" name="Google Shape;181;p5"/>
            <p:cNvPicPr preferRelativeResize="0"/>
            <p:nvPr/>
          </p:nvPicPr>
          <p:blipFill rotWithShape="1">
            <a:blip r:embed="rId8">
              <a:alphaModFix/>
            </a:blip>
            <a:srcRect b="0" l="0" r="0" t="0"/>
            <a:stretch/>
          </p:blipFill>
          <p:spPr>
            <a:xfrm>
              <a:off x="0" y="0"/>
              <a:ext cx="1073444" cy="1053317"/>
            </a:xfrm>
            <a:prstGeom prst="rect">
              <a:avLst/>
            </a:prstGeom>
            <a:noFill/>
            <a:ln>
              <a:noFill/>
            </a:ln>
          </p:spPr>
        </p:pic>
        <p:sp>
          <p:nvSpPr>
            <p:cNvPr id="182" name="Google Shape;182;p5"/>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00000"/>
                  </a:solidFill>
                  <a:latin typeface="Arial"/>
                  <a:ea typeface="Arial"/>
                  <a:cs typeface="Arial"/>
                  <a:sym typeface="Arial"/>
                </a:rPr>
                <a:t>(c) Rupertsland Institute 2022</a:t>
              </a:r>
              <a:endParaRPr/>
            </a:p>
          </p:txBody>
        </p:sp>
      </p:grpSp>
      <p:pic>
        <p:nvPicPr>
          <p:cNvPr id="183" name="Google Shape;183;p5"/>
          <p:cNvPicPr preferRelativeResize="0"/>
          <p:nvPr/>
        </p:nvPicPr>
        <p:blipFill rotWithShape="1">
          <a:blip r:embed="rId9">
            <a:alphaModFix/>
          </a:blip>
          <a:srcRect b="0" l="0" r="0" t="0"/>
          <a:stretch/>
        </p:blipFill>
        <p:spPr>
          <a:xfrm>
            <a:off x="12587094" y="5242931"/>
            <a:ext cx="845649" cy="870681"/>
          </a:xfrm>
          <a:prstGeom prst="rect">
            <a:avLst/>
          </a:prstGeom>
          <a:noFill/>
          <a:ln>
            <a:noFill/>
          </a:ln>
        </p:spPr>
      </p:pic>
      <p:sp>
        <p:nvSpPr>
          <p:cNvPr id="184" name="Google Shape;184;p5"/>
          <p:cNvSpPr txBox="1"/>
          <p:nvPr/>
        </p:nvSpPr>
        <p:spPr>
          <a:xfrm>
            <a:off x="14036120" y="5541004"/>
            <a:ext cx="1973144" cy="362148"/>
          </a:xfrm>
          <a:prstGeom prst="rect">
            <a:avLst/>
          </a:prstGeom>
          <a:noFill/>
          <a:ln>
            <a:noFill/>
          </a:ln>
        </p:spPr>
        <p:txBody>
          <a:bodyPr anchorCtr="0" anchor="t" bIns="0" lIns="0" spcFirstLastPara="1" rIns="0" wrap="square" tIns="0">
            <a:spAutoFit/>
          </a:bodyPr>
          <a:lstStyle/>
          <a:p>
            <a:pPr indent="0" lvl="0" marL="0" marR="0" rtl="0" algn="ctr">
              <a:lnSpc>
                <a:spcPct val="125011"/>
              </a:lnSpc>
              <a:spcBef>
                <a:spcPts val="0"/>
              </a:spcBef>
              <a:spcAft>
                <a:spcPts val="0"/>
              </a:spcAft>
              <a:buNone/>
            </a:pPr>
            <a:r>
              <a:rPr b="0" i="0" lang="en-US" sz="2271" u="none" cap="none" strike="noStrike">
                <a:solidFill>
                  <a:srgbClr val="000000"/>
                </a:solidFill>
                <a:latin typeface="Arial"/>
                <a:ea typeface="Arial"/>
                <a:cs typeface="Arial"/>
                <a:sym typeface="Arial"/>
              </a:rPr>
              <a:t>Type in the chat</a:t>
            </a:r>
            <a:endParaRPr/>
          </a:p>
        </p:txBody>
      </p:sp>
      <p:pic>
        <p:nvPicPr>
          <p:cNvPr id="185" name="Google Shape;185;p5"/>
          <p:cNvPicPr preferRelativeResize="0"/>
          <p:nvPr/>
        </p:nvPicPr>
        <p:blipFill rotWithShape="1">
          <a:blip r:embed="rId10">
            <a:alphaModFix/>
          </a:blip>
          <a:srcRect b="0" l="0" r="0" t="0"/>
          <a:stretch/>
        </p:blipFill>
        <p:spPr>
          <a:xfrm>
            <a:off x="12607158" y="6303850"/>
            <a:ext cx="878451" cy="878451"/>
          </a:xfrm>
          <a:prstGeom prst="rect">
            <a:avLst/>
          </a:prstGeom>
          <a:noFill/>
          <a:ln>
            <a:noFill/>
          </a:ln>
        </p:spPr>
      </p:pic>
      <p:sp>
        <p:nvSpPr>
          <p:cNvPr id="186" name="Google Shape;186;p5"/>
          <p:cNvSpPr txBox="1"/>
          <p:nvPr/>
        </p:nvSpPr>
        <p:spPr>
          <a:xfrm>
            <a:off x="14068455" y="6552477"/>
            <a:ext cx="2357130" cy="362148"/>
          </a:xfrm>
          <a:prstGeom prst="rect">
            <a:avLst/>
          </a:prstGeom>
          <a:noFill/>
          <a:ln>
            <a:noFill/>
          </a:ln>
        </p:spPr>
        <p:txBody>
          <a:bodyPr anchorCtr="0" anchor="t" bIns="0" lIns="0" spcFirstLastPara="1" rIns="0" wrap="square" tIns="0">
            <a:spAutoFit/>
          </a:bodyPr>
          <a:lstStyle/>
          <a:p>
            <a:pPr indent="0" lvl="0" marL="0" marR="0" rtl="0" algn="ctr">
              <a:lnSpc>
                <a:spcPct val="125011"/>
              </a:lnSpc>
              <a:spcBef>
                <a:spcPts val="0"/>
              </a:spcBef>
              <a:spcAft>
                <a:spcPts val="0"/>
              </a:spcAft>
              <a:buNone/>
            </a:pPr>
            <a:r>
              <a:rPr b="0" i="0" lang="en-US" sz="2271" u="none" cap="none" strike="noStrike">
                <a:solidFill>
                  <a:srgbClr val="000000"/>
                </a:solidFill>
                <a:latin typeface="Arial"/>
                <a:ea typeface="Arial"/>
                <a:cs typeface="Arial"/>
                <a:sym typeface="Arial"/>
              </a:rPr>
              <a:t>Check a worksheet</a:t>
            </a:r>
            <a:endParaRPr/>
          </a:p>
        </p:txBody>
      </p:sp>
      <p:pic>
        <p:nvPicPr>
          <p:cNvPr id="187" name="Google Shape;187;p5"/>
          <p:cNvPicPr preferRelativeResize="0"/>
          <p:nvPr/>
        </p:nvPicPr>
        <p:blipFill rotWithShape="1">
          <a:blip r:embed="rId11">
            <a:alphaModFix/>
          </a:blip>
          <a:srcRect b="0" l="0" r="0" t="0"/>
          <a:stretch/>
        </p:blipFill>
        <p:spPr>
          <a:xfrm>
            <a:off x="12660025" y="7328144"/>
            <a:ext cx="772719" cy="837636"/>
          </a:xfrm>
          <a:prstGeom prst="rect">
            <a:avLst/>
          </a:prstGeom>
          <a:noFill/>
          <a:ln>
            <a:noFill/>
          </a:ln>
        </p:spPr>
      </p:pic>
      <p:sp>
        <p:nvSpPr>
          <p:cNvPr id="188" name="Google Shape;188;p5"/>
          <p:cNvSpPr txBox="1"/>
          <p:nvPr/>
        </p:nvSpPr>
        <p:spPr>
          <a:xfrm>
            <a:off x="14036120" y="7556363"/>
            <a:ext cx="1786591" cy="362148"/>
          </a:xfrm>
          <a:prstGeom prst="rect">
            <a:avLst/>
          </a:prstGeom>
          <a:noFill/>
          <a:ln>
            <a:noFill/>
          </a:ln>
        </p:spPr>
        <p:txBody>
          <a:bodyPr anchorCtr="0" anchor="t" bIns="0" lIns="0" spcFirstLastPara="1" rIns="0" wrap="square" tIns="0">
            <a:spAutoFit/>
          </a:bodyPr>
          <a:lstStyle/>
          <a:p>
            <a:pPr indent="0" lvl="0" marL="0" marR="0" rtl="0" algn="ctr">
              <a:lnSpc>
                <a:spcPct val="125011"/>
              </a:lnSpc>
              <a:spcBef>
                <a:spcPts val="0"/>
              </a:spcBef>
              <a:spcAft>
                <a:spcPts val="0"/>
              </a:spcAft>
              <a:buNone/>
            </a:pPr>
            <a:r>
              <a:rPr b="0" i="0" lang="en-US" sz="2271" u="none" cap="none" strike="noStrike">
                <a:solidFill>
                  <a:srgbClr val="000000"/>
                </a:solidFill>
                <a:latin typeface="Arial"/>
                <a:ea typeface="Arial"/>
                <a:cs typeface="Arial"/>
                <a:sym typeface="Arial"/>
              </a:rPr>
              <a:t>Ask a question</a:t>
            </a:r>
            <a:endParaRPr/>
          </a:p>
        </p:txBody>
      </p:sp>
      <p:pic>
        <p:nvPicPr>
          <p:cNvPr id="189" name="Google Shape;189;p5"/>
          <p:cNvPicPr preferRelativeResize="0"/>
          <p:nvPr/>
        </p:nvPicPr>
        <p:blipFill rotWithShape="1">
          <a:blip r:embed="rId12">
            <a:alphaModFix/>
          </a:blip>
          <a:srcRect b="0" l="0" r="0" t="0"/>
          <a:stretch/>
        </p:blipFill>
        <p:spPr>
          <a:xfrm>
            <a:off x="12554292" y="8376806"/>
            <a:ext cx="1174494" cy="751676"/>
          </a:xfrm>
          <a:prstGeom prst="rect">
            <a:avLst/>
          </a:prstGeom>
          <a:noFill/>
          <a:ln>
            <a:noFill/>
          </a:ln>
        </p:spPr>
      </p:pic>
      <p:sp>
        <p:nvSpPr>
          <p:cNvPr id="190" name="Google Shape;190;p5"/>
          <p:cNvSpPr txBox="1"/>
          <p:nvPr/>
        </p:nvSpPr>
        <p:spPr>
          <a:xfrm>
            <a:off x="14036120" y="8564589"/>
            <a:ext cx="2536478" cy="357060"/>
          </a:xfrm>
          <a:prstGeom prst="rect">
            <a:avLst/>
          </a:prstGeom>
          <a:noFill/>
          <a:ln>
            <a:noFill/>
          </a:ln>
        </p:spPr>
        <p:txBody>
          <a:bodyPr anchorCtr="0" anchor="t" bIns="0" lIns="0" spcFirstLastPara="1" rIns="0" wrap="square" tIns="0">
            <a:spAutoFit/>
          </a:bodyPr>
          <a:lstStyle/>
          <a:p>
            <a:pPr indent="0" lvl="0" marL="0" marR="0" rtl="0" algn="ctr">
              <a:lnSpc>
                <a:spcPct val="124977"/>
              </a:lnSpc>
              <a:spcBef>
                <a:spcPts val="0"/>
              </a:spcBef>
              <a:spcAft>
                <a:spcPts val="0"/>
              </a:spcAft>
              <a:buNone/>
            </a:pPr>
            <a:r>
              <a:rPr b="0" i="0" lang="en-US" sz="2270" u="none" cap="none" strike="noStrike">
                <a:solidFill>
                  <a:srgbClr val="000000"/>
                </a:solidFill>
                <a:latin typeface="Arial"/>
                <a:ea typeface="Arial"/>
                <a:cs typeface="Arial"/>
                <a:sym typeface="Arial"/>
              </a:rPr>
              <a:t>Discuss with a group</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6"/>
          <p:cNvPicPr preferRelativeResize="0"/>
          <p:nvPr/>
        </p:nvPicPr>
        <p:blipFill rotWithShape="1">
          <a:blip r:embed="rId3">
            <a:alphaModFix/>
          </a:blip>
          <a:srcRect b="0" l="0" r="0" t="0"/>
          <a:stretch/>
        </p:blipFill>
        <p:spPr>
          <a:xfrm>
            <a:off x="3558925" y="2730961"/>
            <a:ext cx="11170150" cy="6372815"/>
          </a:xfrm>
          <a:prstGeom prst="rect">
            <a:avLst/>
          </a:prstGeom>
          <a:noFill/>
          <a:ln>
            <a:noFill/>
          </a:ln>
        </p:spPr>
      </p:pic>
      <p:sp>
        <p:nvSpPr>
          <p:cNvPr id="200" name="Google Shape;200;p6"/>
          <p:cNvSpPr txBox="1"/>
          <p:nvPr/>
        </p:nvSpPr>
        <p:spPr>
          <a:xfrm>
            <a:off x="1835365" y="1000125"/>
            <a:ext cx="14617271" cy="1335405"/>
          </a:xfrm>
          <a:prstGeom prst="rect">
            <a:avLst/>
          </a:prstGeom>
          <a:noFill/>
          <a:ln>
            <a:noFill/>
          </a:ln>
        </p:spPr>
        <p:txBody>
          <a:bodyPr anchorCtr="0" anchor="t" bIns="0" lIns="0" spcFirstLastPara="1" rIns="0" wrap="square" tIns="0">
            <a:spAutoFit/>
          </a:bodyPr>
          <a:lstStyle/>
          <a:p>
            <a:pPr indent="0" lvl="0" marL="0" marR="0" rtl="0" algn="ctr">
              <a:lnSpc>
                <a:spcPct val="125005"/>
              </a:lnSpc>
              <a:spcBef>
                <a:spcPts val="0"/>
              </a:spcBef>
              <a:spcAft>
                <a:spcPts val="0"/>
              </a:spcAft>
              <a:buNone/>
            </a:pPr>
            <a:r>
              <a:rPr b="0" i="0" lang="en-US" sz="4199" u="none" cap="none" strike="noStrike">
                <a:solidFill>
                  <a:srgbClr val="000000"/>
                </a:solidFill>
                <a:latin typeface="League Spartan"/>
                <a:ea typeface="League Spartan"/>
                <a:cs typeface="League Spartan"/>
                <a:sym typeface="League Spartan"/>
              </a:rPr>
              <a:t>Acknowledging the </a:t>
            </a:r>
            <a:endParaRPr/>
          </a:p>
          <a:p>
            <a:pPr indent="0" lvl="0" marL="0" marR="0" rtl="0" algn="ctr">
              <a:lnSpc>
                <a:spcPct val="125005"/>
              </a:lnSpc>
              <a:spcBef>
                <a:spcPts val="0"/>
              </a:spcBef>
              <a:spcAft>
                <a:spcPts val="0"/>
              </a:spcAft>
              <a:buNone/>
            </a:pPr>
            <a:r>
              <a:rPr b="0" i="0" lang="en-US" sz="4199" u="none" cap="none" strike="noStrike">
                <a:solidFill>
                  <a:srgbClr val="D50816"/>
                </a:solidFill>
                <a:latin typeface="League Spartan"/>
                <a:ea typeface="League Spartan"/>
                <a:cs typeface="League Spartan"/>
                <a:sym typeface="League Spartan"/>
              </a:rPr>
              <a:t>Traditional Homeland of the Métis Nation</a:t>
            </a:r>
            <a:endParaRPr/>
          </a:p>
        </p:txBody>
      </p:sp>
      <p:grpSp>
        <p:nvGrpSpPr>
          <p:cNvPr id="201" name="Google Shape;201;p6"/>
          <p:cNvGrpSpPr/>
          <p:nvPr/>
        </p:nvGrpSpPr>
        <p:grpSpPr>
          <a:xfrm>
            <a:off x="7111791" y="9497012"/>
            <a:ext cx="4064419" cy="789988"/>
            <a:chOff x="0" y="0"/>
            <a:chExt cx="5419225" cy="1053317"/>
          </a:xfrm>
        </p:grpSpPr>
        <p:pic>
          <p:nvPicPr>
            <p:cNvPr id="202" name="Google Shape;202;p6"/>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203" name="Google Shape;203;p6"/>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pic>
        <p:nvPicPr>
          <p:cNvPr id="204" name="Google Shape;204;p6"/>
          <p:cNvPicPr preferRelativeResize="0"/>
          <p:nvPr/>
        </p:nvPicPr>
        <p:blipFill rotWithShape="1">
          <a:blip r:embed="rId5">
            <a:alphaModFix/>
          </a:blip>
          <a:srcRect b="0" l="0" r="0" t="0"/>
          <a:stretch/>
        </p:blipFill>
        <p:spPr>
          <a:xfrm>
            <a:off x="15769696" y="8555145"/>
            <a:ext cx="1365878" cy="1406310"/>
          </a:xfrm>
          <a:prstGeom prst="rect">
            <a:avLst/>
          </a:prstGeom>
          <a:noFill/>
          <a:ln>
            <a:noFill/>
          </a:ln>
        </p:spPr>
      </p:pic>
      <p:pic>
        <p:nvPicPr>
          <p:cNvPr id="205" name="Google Shape;205;p6"/>
          <p:cNvPicPr preferRelativeResize="0"/>
          <p:nvPr/>
        </p:nvPicPr>
        <p:blipFill rotWithShape="1">
          <a:blip r:embed="rId6">
            <a:alphaModFix/>
          </a:blip>
          <a:srcRect b="0" l="0" r="0" t="0"/>
          <a:stretch/>
        </p:blipFill>
        <p:spPr>
          <a:xfrm>
            <a:off x="15038476" y="5917368"/>
            <a:ext cx="2828320" cy="2796501"/>
          </a:xfrm>
          <a:prstGeom prst="rect">
            <a:avLst/>
          </a:prstGeom>
          <a:noFill/>
          <a:ln>
            <a:noFill/>
          </a:ln>
        </p:spPr>
      </p:pic>
      <p:sp>
        <p:nvSpPr>
          <p:cNvPr id="206" name="Google Shape;206;p6"/>
          <p:cNvSpPr txBox="1"/>
          <p:nvPr/>
        </p:nvSpPr>
        <p:spPr>
          <a:xfrm>
            <a:off x="15484477" y="6716969"/>
            <a:ext cx="1936316" cy="1178250"/>
          </a:xfrm>
          <a:prstGeom prst="rect">
            <a:avLst/>
          </a:prstGeom>
          <a:noFill/>
          <a:ln>
            <a:noFill/>
          </a:ln>
        </p:spPr>
        <p:txBody>
          <a:bodyPr anchorCtr="0" anchor="t" bIns="0" lIns="0" spcFirstLastPara="1" rIns="0" wrap="square" tIns="0">
            <a:spAutoFit/>
          </a:bodyPr>
          <a:lstStyle/>
          <a:p>
            <a:pPr indent="0" lvl="0" marL="0" marR="0" rtl="0" algn="ctr">
              <a:lnSpc>
                <a:spcPct val="124972"/>
              </a:lnSpc>
              <a:spcBef>
                <a:spcPts val="0"/>
              </a:spcBef>
              <a:spcAft>
                <a:spcPts val="0"/>
              </a:spcAft>
              <a:buNone/>
            </a:pPr>
            <a:r>
              <a:rPr b="0" i="0" lang="en-US" sz="1850" u="none" cap="none" strike="noStrike">
                <a:solidFill>
                  <a:srgbClr val="000000"/>
                </a:solidFill>
                <a:latin typeface="Arial"/>
                <a:ea typeface="Arial"/>
                <a:cs typeface="Arial"/>
                <a:sym typeface="Arial"/>
              </a:rPr>
              <a:t>Do you know which Métis Nation of Alberta Region you are in?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7"/>
          <p:cNvSpPr/>
          <p:nvPr/>
        </p:nvSpPr>
        <p:spPr>
          <a:xfrm>
            <a:off x="1832370" y="1"/>
            <a:ext cx="5149524" cy="10287000"/>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7"/>
          <p:cNvSpPr/>
          <p:nvPr/>
        </p:nvSpPr>
        <p:spPr>
          <a:xfrm>
            <a:off x="4927592" y="5091285"/>
            <a:ext cx="2509480" cy="104431"/>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7"/>
          <p:cNvSpPr/>
          <p:nvPr/>
        </p:nvSpPr>
        <p:spPr>
          <a:xfrm>
            <a:off x="8644593" y="1058784"/>
            <a:ext cx="2157994" cy="2157994"/>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7"/>
          <p:cNvSpPr/>
          <p:nvPr/>
        </p:nvSpPr>
        <p:spPr>
          <a:xfrm>
            <a:off x="8682348" y="6453584"/>
            <a:ext cx="2185694" cy="2185694"/>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7"/>
          <p:cNvPicPr preferRelativeResize="0"/>
          <p:nvPr/>
        </p:nvPicPr>
        <p:blipFill rotWithShape="1">
          <a:blip r:embed="rId3">
            <a:alphaModFix/>
          </a:blip>
          <a:srcRect b="0" l="0" r="0" t="0"/>
          <a:stretch/>
        </p:blipFill>
        <p:spPr>
          <a:xfrm>
            <a:off x="5031540" y="7917132"/>
            <a:ext cx="1625630" cy="902466"/>
          </a:xfrm>
          <a:prstGeom prst="rect">
            <a:avLst/>
          </a:prstGeom>
          <a:noFill/>
          <a:ln>
            <a:noFill/>
          </a:ln>
        </p:spPr>
      </p:pic>
      <p:pic>
        <p:nvPicPr>
          <p:cNvPr id="220" name="Google Shape;220;p7"/>
          <p:cNvPicPr preferRelativeResize="0"/>
          <p:nvPr/>
        </p:nvPicPr>
        <p:blipFill rotWithShape="1">
          <a:blip r:embed="rId4">
            <a:alphaModFix/>
          </a:blip>
          <a:srcRect b="0" l="0" r="0" t="0"/>
          <a:stretch/>
        </p:blipFill>
        <p:spPr>
          <a:xfrm>
            <a:off x="8953261" y="1653359"/>
            <a:ext cx="1616169" cy="968844"/>
          </a:xfrm>
          <a:prstGeom prst="rect">
            <a:avLst/>
          </a:prstGeom>
          <a:noFill/>
          <a:ln>
            <a:noFill/>
          </a:ln>
        </p:spPr>
      </p:pic>
      <p:pic>
        <p:nvPicPr>
          <p:cNvPr id="221" name="Google Shape;221;p7"/>
          <p:cNvPicPr preferRelativeResize="0"/>
          <p:nvPr/>
        </p:nvPicPr>
        <p:blipFill rotWithShape="1">
          <a:blip r:embed="rId5">
            <a:alphaModFix/>
          </a:blip>
          <a:srcRect b="0" l="0" r="0" t="0"/>
          <a:stretch/>
        </p:blipFill>
        <p:spPr>
          <a:xfrm>
            <a:off x="9284802" y="6947477"/>
            <a:ext cx="980787" cy="1197908"/>
          </a:xfrm>
          <a:prstGeom prst="rect">
            <a:avLst/>
          </a:prstGeom>
          <a:noFill/>
          <a:ln>
            <a:noFill/>
          </a:ln>
        </p:spPr>
      </p:pic>
      <p:sp>
        <p:nvSpPr>
          <p:cNvPr id="222" name="Google Shape;222;p7"/>
          <p:cNvSpPr/>
          <p:nvPr/>
        </p:nvSpPr>
        <p:spPr>
          <a:xfrm>
            <a:off x="8682348" y="3769746"/>
            <a:ext cx="2157994" cy="2157994"/>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 name="Google Shape;223;p7"/>
          <p:cNvPicPr preferRelativeResize="0"/>
          <p:nvPr/>
        </p:nvPicPr>
        <p:blipFill rotWithShape="1">
          <a:blip r:embed="rId6">
            <a:alphaModFix/>
          </a:blip>
          <a:srcRect b="0" l="0" r="0" t="0"/>
          <a:stretch/>
        </p:blipFill>
        <p:spPr>
          <a:xfrm>
            <a:off x="9119032" y="4213619"/>
            <a:ext cx="1284628" cy="1284628"/>
          </a:xfrm>
          <a:prstGeom prst="rect">
            <a:avLst/>
          </a:prstGeom>
          <a:noFill/>
          <a:ln>
            <a:noFill/>
          </a:ln>
        </p:spPr>
      </p:pic>
      <p:sp>
        <p:nvSpPr>
          <p:cNvPr id="224" name="Google Shape;224;p7"/>
          <p:cNvSpPr txBox="1"/>
          <p:nvPr/>
        </p:nvSpPr>
        <p:spPr>
          <a:xfrm>
            <a:off x="11125155" y="1627120"/>
            <a:ext cx="4107822" cy="1002274"/>
          </a:xfrm>
          <a:prstGeom prst="rect">
            <a:avLst/>
          </a:prstGeom>
          <a:noFill/>
          <a:ln>
            <a:noFill/>
          </a:ln>
        </p:spPr>
        <p:txBody>
          <a:bodyPr anchorCtr="0" anchor="t" bIns="0" lIns="0" spcFirstLastPara="1" rIns="0" wrap="square" tIns="0">
            <a:spAutoFit/>
          </a:bodyPr>
          <a:lstStyle/>
          <a:p>
            <a:pPr indent="0" lvl="0" marL="0" marR="0" rtl="0" algn="l">
              <a:lnSpc>
                <a:spcPct val="125047"/>
              </a:lnSpc>
              <a:spcBef>
                <a:spcPts val="0"/>
              </a:spcBef>
              <a:spcAft>
                <a:spcPts val="0"/>
              </a:spcAft>
              <a:buNone/>
            </a:pPr>
            <a:r>
              <a:rPr b="0" i="0" lang="en-US" sz="2108" u="none" cap="none" strike="noStrike">
                <a:solidFill>
                  <a:srgbClr val="000000"/>
                </a:solidFill>
                <a:latin typeface="League Spartan"/>
                <a:ea typeface="League Spartan"/>
                <a:cs typeface="League Spartan"/>
                <a:sym typeface="League Spartan"/>
              </a:rPr>
              <a:t>Learn about the</a:t>
            </a:r>
            <a:endParaRPr/>
          </a:p>
          <a:p>
            <a:pPr indent="0" lvl="0" marL="0" marR="0" rtl="0" algn="l">
              <a:lnSpc>
                <a:spcPct val="125047"/>
              </a:lnSpc>
              <a:spcBef>
                <a:spcPts val="0"/>
              </a:spcBef>
              <a:spcAft>
                <a:spcPts val="0"/>
              </a:spcAft>
              <a:buNone/>
            </a:pPr>
            <a:r>
              <a:rPr b="0" i="0" lang="en-US" sz="2108" u="none" cap="none" strike="noStrike">
                <a:solidFill>
                  <a:srgbClr val="2231C9"/>
                </a:solidFill>
                <a:latin typeface="League Spartan"/>
                <a:ea typeface="League Spartan"/>
                <a:cs typeface="League Spartan"/>
                <a:sym typeface="League Spartan"/>
              </a:rPr>
              <a:t>Métis Nation </a:t>
            </a:r>
            <a:endParaRPr/>
          </a:p>
          <a:p>
            <a:pPr indent="0" lvl="0" marL="0" marR="0" rtl="0" algn="l">
              <a:lnSpc>
                <a:spcPct val="125047"/>
              </a:lnSpc>
              <a:spcBef>
                <a:spcPts val="0"/>
              </a:spcBef>
              <a:spcAft>
                <a:spcPts val="0"/>
              </a:spcAft>
              <a:buNone/>
            </a:pPr>
            <a:r>
              <a:rPr b="0" i="0" lang="en-US" sz="2108" u="none" cap="none" strike="noStrike">
                <a:solidFill>
                  <a:srgbClr val="2231C9"/>
                </a:solidFill>
                <a:latin typeface="League Spartan"/>
                <a:ea typeface="League Spartan"/>
                <a:cs typeface="League Spartan"/>
                <a:sym typeface="League Spartan"/>
              </a:rPr>
              <a:t>and the Métis Flag</a:t>
            </a:r>
            <a:endParaRPr/>
          </a:p>
        </p:txBody>
      </p:sp>
      <p:sp>
        <p:nvSpPr>
          <p:cNvPr id="225" name="Google Shape;225;p7"/>
          <p:cNvSpPr txBox="1"/>
          <p:nvPr/>
        </p:nvSpPr>
        <p:spPr>
          <a:xfrm>
            <a:off x="11219325" y="7015472"/>
            <a:ext cx="4013653" cy="1052394"/>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2236" u="none" cap="none" strike="noStrike">
                <a:solidFill>
                  <a:srgbClr val="000000"/>
                </a:solidFill>
                <a:latin typeface="League Spartan"/>
                <a:ea typeface="League Spartan"/>
                <a:cs typeface="League Spartan"/>
                <a:sym typeface="League Spartan"/>
              </a:rPr>
              <a:t>Be confident about </a:t>
            </a:r>
            <a:endParaRPr/>
          </a:p>
          <a:p>
            <a:pPr indent="0" lvl="0" marL="0" marR="0" rtl="0" algn="l">
              <a:lnSpc>
                <a:spcPct val="125000"/>
              </a:lnSpc>
              <a:spcBef>
                <a:spcPts val="0"/>
              </a:spcBef>
              <a:spcAft>
                <a:spcPts val="0"/>
              </a:spcAft>
              <a:buNone/>
            </a:pPr>
            <a:r>
              <a:rPr b="0" i="0" lang="en-US" sz="2236" u="none" cap="none" strike="noStrike">
                <a:solidFill>
                  <a:srgbClr val="2231C9"/>
                </a:solidFill>
                <a:latin typeface="League Spartan"/>
                <a:ea typeface="League Spartan"/>
                <a:cs typeface="League Spartan"/>
                <a:sym typeface="League Spartan"/>
              </a:rPr>
              <a:t>raising the Métis Flag </a:t>
            </a:r>
            <a:endParaRPr/>
          </a:p>
          <a:p>
            <a:pPr indent="0" lvl="0" marL="0" marR="0" rtl="0" algn="l">
              <a:lnSpc>
                <a:spcPct val="125000"/>
              </a:lnSpc>
              <a:spcBef>
                <a:spcPts val="0"/>
              </a:spcBef>
              <a:spcAft>
                <a:spcPts val="0"/>
              </a:spcAft>
              <a:buNone/>
            </a:pPr>
            <a:r>
              <a:rPr b="0" i="0" lang="en-US" sz="2236" u="none" cap="none" strike="noStrike">
                <a:solidFill>
                  <a:srgbClr val="2231C9"/>
                </a:solidFill>
                <a:latin typeface="League Spartan"/>
                <a:ea typeface="League Spartan"/>
                <a:cs typeface="League Spartan"/>
                <a:sym typeface="League Spartan"/>
              </a:rPr>
              <a:t>for everyone</a:t>
            </a:r>
            <a:endParaRPr/>
          </a:p>
        </p:txBody>
      </p:sp>
      <p:grpSp>
        <p:nvGrpSpPr>
          <p:cNvPr id="226" name="Google Shape;226;p7"/>
          <p:cNvGrpSpPr/>
          <p:nvPr/>
        </p:nvGrpSpPr>
        <p:grpSpPr>
          <a:xfrm>
            <a:off x="2524237" y="2130637"/>
            <a:ext cx="3765791" cy="1730178"/>
            <a:chOff x="0" y="-9525"/>
            <a:chExt cx="5021054" cy="2306903"/>
          </a:xfrm>
        </p:grpSpPr>
        <p:sp>
          <p:nvSpPr>
            <p:cNvPr id="227" name="Google Shape;227;p7"/>
            <p:cNvSpPr txBox="1"/>
            <p:nvPr/>
          </p:nvSpPr>
          <p:spPr>
            <a:xfrm>
              <a:off x="0" y="-9525"/>
              <a:ext cx="5021054" cy="1564925"/>
            </a:xfrm>
            <a:prstGeom prst="rect">
              <a:avLst/>
            </a:prstGeom>
            <a:noFill/>
            <a:ln>
              <a:noFill/>
            </a:ln>
          </p:spPr>
          <p:txBody>
            <a:bodyPr anchorCtr="0" anchor="t" bIns="0" lIns="0" spcFirstLastPara="1" rIns="0" wrap="square" tIns="0">
              <a:spAutoFit/>
            </a:bodyPr>
            <a:lstStyle/>
            <a:p>
              <a:pPr indent="0" lvl="0" marL="0" marR="0" rtl="0" algn="l">
                <a:lnSpc>
                  <a:spcPct val="124993"/>
                </a:lnSpc>
                <a:spcBef>
                  <a:spcPts val="0"/>
                </a:spcBef>
                <a:spcAft>
                  <a:spcPts val="0"/>
                </a:spcAft>
                <a:buNone/>
              </a:pPr>
              <a:r>
                <a:rPr b="0" i="0" lang="en-US" sz="3749" u="none" cap="none" strike="noStrike">
                  <a:solidFill>
                    <a:srgbClr val="FFFFFF"/>
                  </a:solidFill>
                  <a:latin typeface="League Spartan"/>
                  <a:ea typeface="League Spartan"/>
                  <a:cs typeface="League Spartan"/>
                  <a:sym typeface="League Spartan"/>
                </a:rPr>
                <a:t>GOALS </a:t>
              </a:r>
              <a:endParaRPr/>
            </a:p>
            <a:p>
              <a:pPr indent="0" lvl="0" marL="0" marR="0" rtl="0" algn="l">
                <a:lnSpc>
                  <a:spcPct val="124993"/>
                </a:lnSpc>
                <a:spcBef>
                  <a:spcPts val="0"/>
                </a:spcBef>
                <a:spcAft>
                  <a:spcPts val="0"/>
                </a:spcAft>
                <a:buNone/>
              </a:pPr>
              <a:r>
                <a:rPr b="0" i="0" lang="en-US" sz="3749" u="none" cap="none" strike="noStrike">
                  <a:solidFill>
                    <a:srgbClr val="FFFFFF"/>
                  </a:solidFill>
                  <a:latin typeface="League Spartan"/>
                  <a:ea typeface="League Spartan"/>
                  <a:cs typeface="League Spartan"/>
                  <a:sym typeface="League Spartan"/>
                </a:rPr>
                <a:t>FOR TODAY... </a:t>
              </a:r>
              <a:endParaRPr/>
            </a:p>
          </p:txBody>
        </p:sp>
        <p:sp>
          <p:nvSpPr>
            <p:cNvPr id="228" name="Google Shape;228;p7"/>
            <p:cNvSpPr txBox="1"/>
            <p:nvPr/>
          </p:nvSpPr>
          <p:spPr>
            <a:xfrm>
              <a:off x="0" y="1873518"/>
              <a:ext cx="4443178" cy="423860"/>
            </a:xfrm>
            <a:prstGeom prst="rect">
              <a:avLst/>
            </a:prstGeom>
            <a:noFill/>
            <a:ln>
              <a:noFill/>
            </a:ln>
          </p:spPr>
          <p:txBody>
            <a:bodyPr anchorCtr="0" anchor="t" bIns="0" lIns="0" spcFirstLastPara="1" rIns="0" wrap="square" tIns="0">
              <a:spAutoFit/>
            </a:bodyPr>
            <a:lstStyle/>
            <a:p>
              <a:pPr indent="0" lvl="0" marL="0" marR="0" rtl="0" algn="l">
                <a:lnSpc>
                  <a:spcPct val="168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7"/>
          <p:cNvSpPr txBox="1"/>
          <p:nvPr/>
        </p:nvSpPr>
        <p:spPr>
          <a:xfrm>
            <a:off x="11125155" y="4343516"/>
            <a:ext cx="4107822" cy="1005784"/>
          </a:xfrm>
          <a:prstGeom prst="rect">
            <a:avLst/>
          </a:prstGeom>
          <a:noFill/>
          <a:ln>
            <a:noFill/>
          </a:ln>
        </p:spPr>
        <p:txBody>
          <a:bodyPr anchorCtr="0" anchor="t" bIns="0" lIns="0" spcFirstLastPara="1" rIns="0" wrap="square" tIns="0">
            <a:spAutoFit/>
          </a:bodyPr>
          <a:lstStyle/>
          <a:p>
            <a:pPr indent="0" lvl="0" marL="0" marR="0" rtl="0" algn="l">
              <a:lnSpc>
                <a:spcPct val="125047"/>
              </a:lnSpc>
              <a:spcBef>
                <a:spcPts val="0"/>
              </a:spcBef>
              <a:spcAft>
                <a:spcPts val="0"/>
              </a:spcAft>
              <a:buNone/>
            </a:pPr>
            <a:r>
              <a:rPr b="0" i="0" lang="en-US" sz="2108" u="none" cap="none" strike="noStrike">
                <a:solidFill>
                  <a:srgbClr val="000000"/>
                </a:solidFill>
                <a:latin typeface="League Spartan"/>
                <a:ea typeface="League Spartan"/>
                <a:cs typeface="League Spartan"/>
                <a:sym typeface="League Spartan"/>
              </a:rPr>
              <a:t>Understand the </a:t>
            </a:r>
            <a:endParaRPr/>
          </a:p>
          <a:p>
            <a:pPr indent="0" lvl="0" marL="0" marR="0" rtl="0" algn="l">
              <a:lnSpc>
                <a:spcPct val="125047"/>
              </a:lnSpc>
              <a:spcBef>
                <a:spcPts val="0"/>
              </a:spcBef>
              <a:spcAft>
                <a:spcPts val="0"/>
              </a:spcAft>
              <a:buNone/>
            </a:pPr>
            <a:r>
              <a:rPr b="0" i="0" lang="en-US" sz="2108" u="none" cap="none" strike="noStrike">
                <a:solidFill>
                  <a:srgbClr val="2231C9"/>
                </a:solidFill>
                <a:latin typeface="League Spartan"/>
                <a:ea typeface="League Spartan"/>
                <a:cs typeface="League Spartan"/>
                <a:sym typeface="League Spartan"/>
              </a:rPr>
              <a:t>importance of raising </a:t>
            </a:r>
            <a:endParaRPr/>
          </a:p>
          <a:p>
            <a:pPr indent="0" lvl="0" marL="0" marR="0" rtl="0" algn="l">
              <a:lnSpc>
                <a:spcPct val="125047"/>
              </a:lnSpc>
              <a:spcBef>
                <a:spcPts val="0"/>
              </a:spcBef>
              <a:spcAft>
                <a:spcPts val="0"/>
              </a:spcAft>
              <a:buNone/>
            </a:pPr>
            <a:r>
              <a:rPr b="0" i="0" lang="en-US" sz="2108" u="none" cap="none" strike="noStrike">
                <a:solidFill>
                  <a:srgbClr val="2231C9"/>
                </a:solidFill>
                <a:latin typeface="League Spartan"/>
                <a:ea typeface="League Spartan"/>
                <a:cs typeface="League Spartan"/>
                <a:sym typeface="League Spartan"/>
              </a:rPr>
              <a:t>the Métis Flag</a:t>
            </a:r>
            <a:endParaRPr/>
          </a:p>
        </p:txBody>
      </p:sp>
      <p:grpSp>
        <p:nvGrpSpPr>
          <p:cNvPr id="230" name="Google Shape;230;p7"/>
          <p:cNvGrpSpPr/>
          <p:nvPr/>
        </p:nvGrpSpPr>
        <p:grpSpPr>
          <a:xfrm>
            <a:off x="6981894" y="9258300"/>
            <a:ext cx="4064419" cy="789988"/>
            <a:chOff x="0" y="0"/>
            <a:chExt cx="5419225" cy="1053317"/>
          </a:xfrm>
        </p:grpSpPr>
        <p:pic>
          <p:nvPicPr>
            <p:cNvPr id="231" name="Google Shape;231;p7"/>
            <p:cNvPicPr preferRelativeResize="0"/>
            <p:nvPr/>
          </p:nvPicPr>
          <p:blipFill rotWithShape="1">
            <a:blip r:embed="rId7">
              <a:alphaModFix/>
            </a:blip>
            <a:srcRect b="0" l="0" r="0" t="0"/>
            <a:stretch/>
          </p:blipFill>
          <p:spPr>
            <a:xfrm>
              <a:off x="0" y="0"/>
              <a:ext cx="1073444" cy="1053317"/>
            </a:xfrm>
            <a:prstGeom prst="rect">
              <a:avLst/>
            </a:prstGeom>
            <a:noFill/>
            <a:ln>
              <a:noFill/>
            </a:ln>
          </p:spPr>
        </p:pic>
        <p:sp>
          <p:nvSpPr>
            <p:cNvPr id="232" name="Google Shape;232;p7"/>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8"/>
          <p:cNvSpPr/>
          <p:nvPr/>
        </p:nvSpPr>
        <p:spPr>
          <a:xfrm>
            <a:off x="1832370" y="0"/>
            <a:ext cx="5149524" cy="10287000"/>
          </a:xfrm>
          <a:prstGeom prst="rect">
            <a:avLst/>
          </a:pr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
          <p:cNvSpPr/>
          <p:nvPr/>
        </p:nvSpPr>
        <p:spPr>
          <a:xfrm>
            <a:off x="7978728" y="3793375"/>
            <a:ext cx="1531977" cy="63752"/>
          </a:xfrm>
          <a:prstGeom prst="rect">
            <a:avLst/>
          </a:prstGeom>
          <a:solidFill>
            <a:srgbClr val="2231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8"/>
          <p:cNvPicPr preferRelativeResize="0"/>
          <p:nvPr/>
        </p:nvPicPr>
        <p:blipFill rotWithShape="1">
          <a:blip r:embed="rId3">
            <a:alphaModFix/>
          </a:blip>
          <a:srcRect b="0" l="0" r="0" t="0"/>
          <a:stretch/>
        </p:blipFill>
        <p:spPr>
          <a:xfrm>
            <a:off x="7978728" y="4103463"/>
            <a:ext cx="8080422" cy="4545237"/>
          </a:xfrm>
          <a:prstGeom prst="rect">
            <a:avLst/>
          </a:prstGeom>
          <a:noFill/>
          <a:ln>
            <a:noFill/>
          </a:ln>
        </p:spPr>
      </p:pic>
      <p:pic>
        <p:nvPicPr>
          <p:cNvPr id="244" name="Google Shape;244;p8"/>
          <p:cNvPicPr preferRelativeResize="0"/>
          <p:nvPr/>
        </p:nvPicPr>
        <p:blipFill rotWithShape="1">
          <a:blip r:embed="rId4">
            <a:alphaModFix/>
          </a:blip>
          <a:srcRect b="0" l="0" r="0" t="0"/>
          <a:stretch/>
        </p:blipFill>
        <p:spPr>
          <a:xfrm>
            <a:off x="5126727" y="625236"/>
            <a:ext cx="1625630" cy="902466"/>
          </a:xfrm>
          <a:prstGeom prst="rect">
            <a:avLst/>
          </a:prstGeom>
          <a:noFill/>
          <a:ln>
            <a:noFill/>
          </a:ln>
        </p:spPr>
      </p:pic>
      <p:grpSp>
        <p:nvGrpSpPr>
          <p:cNvPr id="245" name="Google Shape;245;p8"/>
          <p:cNvGrpSpPr/>
          <p:nvPr/>
        </p:nvGrpSpPr>
        <p:grpSpPr>
          <a:xfrm>
            <a:off x="7111791" y="9258300"/>
            <a:ext cx="4064419" cy="789988"/>
            <a:chOff x="0" y="0"/>
            <a:chExt cx="5419225" cy="1053317"/>
          </a:xfrm>
        </p:grpSpPr>
        <p:pic>
          <p:nvPicPr>
            <p:cNvPr id="246" name="Google Shape;246;p8"/>
            <p:cNvPicPr preferRelativeResize="0"/>
            <p:nvPr/>
          </p:nvPicPr>
          <p:blipFill rotWithShape="1">
            <a:blip r:embed="rId5">
              <a:alphaModFix/>
            </a:blip>
            <a:srcRect b="0" l="0" r="0" t="0"/>
            <a:stretch/>
          </p:blipFill>
          <p:spPr>
            <a:xfrm>
              <a:off x="0" y="0"/>
              <a:ext cx="1073444" cy="1053317"/>
            </a:xfrm>
            <a:prstGeom prst="rect">
              <a:avLst/>
            </a:prstGeom>
            <a:noFill/>
            <a:ln>
              <a:noFill/>
            </a:ln>
          </p:spPr>
        </p:pic>
        <p:sp>
          <p:nvSpPr>
            <p:cNvPr id="247" name="Google Shape;247;p8"/>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pic>
        <p:nvPicPr>
          <p:cNvPr id="248" name="Google Shape;248;p8"/>
          <p:cNvPicPr preferRelativeResize="0"/>
          <p:nvPr/>
        </p:nvPicPr>
        <p:blipFill rotWithShape="1">
          <a:blip r:embed="rId6">
            <a:alphaModFix/>
          </a:blip>
          <a:srcRect b="0" l="0" r="0" t="0"/>
          <a:stretch/>
        </p:blipFill>
        <p:spPr>
          <a:xfrm flipH="1">
            <a:off x="2197028" y="4789569"/>
            <a:ext cx="4420208" cy="4370481"/>
          </a:xfrm>
          <a:prstGeom prst="rect">
            <a:avLst/>
          </a:prstGeom>
          <a:noFill/>
          <a:ln>
            <a:noFill/>
          </a:ln>
        </p:spPr>
      </p:pic>
      <p:pic>
        <p:nvPicPr>
          <p:cNvPr id="249" name="Google Shape;249;p8"/>
          <p:cNvPicPr preferRelativeResize="0"/>
          <p:nvPr/>
        </p:nvPicPr>
        <p:blipFill rotWithShape="1">
          <a:blip r:embed="rId7">
            <a:alphaModFix/>
          </a:blip>
          <a:srcRect b="0" l="0" r="0" t="0"/>
          <a:stretch/>
        </p:blipFill>
        <p:spPr>
          <a:xfrm>
            <a:off x="4605664" y="8951518"/>
            <a:ext cx="1096769" cy="1096769"/>
          </a:xfrm>
          <a:prstGeom prst="rect">
            <a:avLst/>
          </a:prstGeom>
          <a:noFill/>
          <a:ln>
            <a:noFill/>
          </a:ln>
        </p:spPr>
      </p:pic>
      <p:sp>
        <p:nvSpPr>
          <p:cNvPr id="250" name="Google Shape;250;p8"/>
          <p:cNvSpPr txBox="1"/>
          <p:nvPr/>
        </p:nvSpPr>
        <p:spPr>
          <a:xfrm>
            <a:off x="2688303" y="2189913"/>
            <a:ext cx="3437658" cy="1603462"/>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0" i="0" lang="en-US" sz="5062" u="none" cap="none" strike="noStrike">
                <a:solidFill>
                  <a:srgbClr val="FFFFFF"/>
                </a:solidFill>
                <a:latin typeface="League Spartan"/>
                <a:ea typeface="League Spartan"/>
                <a:cs typeface="League Spartan"/>
                <a:sym typeface="League Spartan"/>
              </a:rPr>
              <a:t>Who are the Métis?</a:t>
            </a:r>
            <a:endParaRPr/>
          </a:p>
        </p:txBody>
      </p:sp>
      <p:sp>
        <p:nvSpPr>
          <p:cNvPr id="251" name="Google Shape;251;p8"/>
          <p:cNvSpPr txBox="1"/>
          <p:nvPr/>
        </p:nvSpPr>
        <p:spPr>
          <a:xfrm>
            <a:off x="7978728" y="1057419"/>
            <a:ext cx="7903284" cy="339072"/>
          </a:xfrm>
          <a:prstGeom prst="rect">
            <a:avLst/>
          </a:prstGeom>
          <a:noFill/>
          <a:ln>
            <a:noFill/>
          </a:ln>
        </p:spPr>
        <p:txBody>
          <a:bodyPr anchorCtr="0" anchor="t" bIns="0" lIns="0" spcFirstLastPara="1" rIns="0" wrap="square" tIns="0">
            <a:spAutoFit/>
          </a:bodyPr>
          <a:lstStyle/>
          <a:p>
            <a:pPr indent="0" lvl="0" marL="0" marR="0" rtl="0" algn="l">
              <a:lnSpc>
                <a:spcPct val="125023"/>
              </a:lnSpc>
              <a:spcBef>
                <a:spcPts val="0"/>
              </a:spcBef>
              <a:spcAft>
                <a:spcPts val="0"/>
              </a:spcAft>
              <a:buNone/>
            </a:pPr>
            <a:r>
              <a:rPr b="0" i="0" lang="en-US" sz="2102" u="none" cap="none" strike="noStrike">
                <a:solidFill>
                  <a:srgbClr val="000000"/>
                </a:solidFill>
                <a:latin typeface="League Spartan"/>
                <a:ea typeface="League Spartan"/>
                <a:cs typeface="League Spartan"/>
                <a:sym typeface="League Spartan"/>
              </a:rPr>
              <a:t>MÉTIS ARE AN INDIGENOUS NATION, THEY ARE... </a:t>
            </a:r>
            <a:endParaRPr/>
          </a:p>
        </p:txBody>
      </p:sp>
      <p:sp>
        <p:nvSpPr>
          <p:cNvPr id="252" name="Google Shape;252;p8"/>
          <p:cNvSpPr txBox="1"/>
          <p:nvPr/>
        </p:nvSpPr>
        <p:spPr>
          <a:xfrm>
            <a:off x="7978728" y="1585027"/>
            <a:ext cx="8080422" cy="1656187"/>
          </a:xfrm>
          <a:prstGeom prst="rect">
            <a:avLst/>
          </a:prstGeom>
          <a:noFill/>
          <a:ln>
            <a:noFill/>
          </a:ln>
        </p:spPr>
        <p:txBody>
          <a:bodyPr anchorCtr="0" anchor="t" bIns="0" lIns="0" spcFirstLastPara="1" rIns="0" wrap="square" tIns="0">
            <a:spAutoFit/>
          </a:bodyPr>
          <a:lstStyle/>
          <a:p>
            <a:pPr indent="-212479" lvl="1" marL="424960" marR="0" rtl="0" algn="l">
              <a:lnSpc>
                <a:spcPct val="170020"/>
              </a:lnSpc>
              <a:spcBef>
                <a:spcPts val="0"/>
              </a:spcBef>
              <a:spcAft>
                <a:spcPts val="0"/>
              </a:spcAft>
              <a:buClr>
                <a:srgbClr val="000000"/>
              </a:buClr>
              <a:buSzPts val="1968"/>
              <a:buFont typeface="Arial"/>
              <a:buChar char="•"/>
            </a:pPr>
            <a:r>
              <a:rPr b="0" i="0" lang="en-US" sz="1968" u="none" cap="none" strike="noStrike">
                <a:solidFill>
                  <a:srgbClr val="000000"/>
                </a:solidFill>
                <a:latin typeface="Arial"/>
                <a:ea typeface="Arial"/>
                <a:cs typeface="Arial"/>
                <a:sym typeface="Arial"/>
              </a:rPr>
              <a:t> People who</a:t>
            </a:r>
            <a:r>
              <a:rPr b="0" i="0" lang="en-US" sz="1968" u="none" cap="none" strike="noStrike">
                <a:solidFill>
                  <a:srgbClr val="D50816"/>
                </a:solidFill>
                <a:latin typeface="Arial"/>
                <a:ea typeface="Arial"/>
                <a:cs typeface="Arial"/>
                <a:sym typeface="Arial"/>
              </a:rPr>
              <a:t> self-identify as Métis</a:t>
            </a:r>
            <a:endParaRPr/>
          </a:p>
          <a:p>
            <a:pPr indent="-212479" lvl="1" marL="424960" marR="0" rtl="0" algn="l">
              <a:lnSpc>
                <a:spcPct val="170020"/>
              </a:lnSpc>
              <a:spcBef>
                <a:spcPts val="0"/>
              </a:spcBef>
              <a:spcAft>
                <a:spcPts val="0"/>
              </a:spcAft>
              <a:buClr>
                <a:srgbClr val="000000"/>
              </a:buClr>
              <a:buSzPts val="1968"/>
              <a:buFont typeface="Arial"/>
              <a:buChar char="•"/>
            </a:pPr>
            <a:r>
              <a:rPr b="0" i="0" lang="en-US" sz="1968" u="none" cap="none" strike="noStrike">
                <a:solidFill>
                  <a:srgbClr val="000000"/>
                </a:solidFill>
                <a:latin typeface="Arial"/>
                <a:ea typeface="Arial"/>
                <a:cs typeface="Arial"/>
                <a:sym typeface="Arial"/>
              </a:rPr>
              <a:t> People who are </a:t>
            </a:r>
            <a:r>
              <a:rPr b="0" i="0" lang="en-US" sz="1968" u="none" cap="none" strike="noStrike">
                <a:solidFill>
                  <a:srgbClr val="D50816"/>
                </a:solidFill>
                <a:latin typeface="Arial"/>
                <a:ea typeface="Arial"/>
                <a:cs typeface="Arial"/>
                <a:sym typeface="Arial"/>
              </a:rPr>
              <a:t>distinct </a:t>
            </a:r>
            <a:r>
              <a:rPr b="0" i="0" lang="en-US" sz="1968" u="none" cap="none" strike="noStrike">
                <a:solidFill>
                  <a:srgbClr val="000000"/>
                </a:solidFill>
                <a:latin typeface="Arial"/>
                <a:ea typeface="Arial"/>
                <a:cs typeface="Arial"/>
                <a:sym typeface="Arial"/>
              </a:rPr>
              <a:t>from other Aboriginal peoples</a:t>
            </a:r>
            <a:endParaRPr/>
          </a:p>
          <a:p>
            <a:pPr indent="-212479" lvl="1" marL="424960" marR="0" rtl="0" algn="l">
              <a:lnSpc>
                <a:spcPct val="170020"/>
              </a:lnSpc>
              <a:spcBef>
                <a:spcPts val="0"/>
              </a:spcBef>
              <a:spcAft>
                <a:spcPts val="0"/>
              </a:spcAft>
              <a:buClr>
                <a:srgbClr val="000000"/>
              </a:buClr>
              <a:buSzPts val="1968"/>
              <a:buFont typeface="Arial"/>
              <a:buChar char="•"/>
            </a:pPr>
            <a:r>
              <a:rPr b="0" i="0" lang="en-US" sz="1968" u="none" cap="none" strike="noStrike">
                <a:solidFill>
                  <a:srgbClr val="000000"/>
                </a:solidFill>
                <a:latin typeface="Arial"/>
                <a:ea typeface="Arial"/>
                <a:cs typeface="Arial"/>
                <a:sym typeface="Arial"/>
              </a:rPr>
              <a:t> People who are have a </a:t>
            </a:r>
            <a:r>
              <a:rPr b="0" i="0" lang="en-US" sz="1968" u="none" cap="none" strike="noStrike">
                <a:solidFill>
                  <a:srgbClr val="D50816"/>
                </a:solidFill>
                <a:latin typeface="Arial"/>
                <a:ea typeface="Arial"/>
                <a:cs typeface="Arial"/>
                <a:sym typeface="Arial"/>
              </a:rPr>
              <a:t>historic connection to the Métis Nation</a:t>
            </a:r>
            <a:r>
              <a:rPr b="0" i="0" lang="en-US" sz="1968" u="none" cap="none" strike="noStrike">
                <a:solidFill>
                  <a:srgbClr val="000000"/>
                </a:solidFill>
                <a:latin typeface="Arial"/>
                <a:ea typeface="Arial"/>
                <a:cs typeface="Arial"/>
                <a:sym typeface="Arial"/>
              </a:rPr>
              <a:t> and who are </a:t>
            </a:r>
            <a:r>
              <a:rPr b="0" i="0" lang="en-US" sz="1968" u="none" cap="none" strike="noStrike">
                <a:solidFill>
                  <a:srgbClr val="D50816"/>
                </a:solidFill>
                <a:latin typeface="Arial"/>
                <a:ea typeface="Arial"/>
                <a:cs typeface="Arial"/>
                <a:sym typeface="Arial"/>
              </a:rPr>
              <a:t>accepted by the Métis Nation </a:t>
            </a:r>
            <a:endParaRPr/>
          </a:p>
        </p:txBody>
      </p:sp>
      <p:sp>
        <p:nvSpPr>
          <p:cNvPr id="253" name="Google Shape;253;p8"/>
          <p:cNvSpPr txBox="1"/>
          <p:nvPr/>
        </p:nvSpPr>
        <p:spPr>
          <a:xfrm>
            <a:off x="2862421" y="6126240"/>
            <a:ext cx="3089422" cy="1678089"/>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None/>
            </a:pPr>
            <a:r>
              <a:rPr b="0" i="0" lang="en-US" sz="2692" u="none" cap="none" strike="noStrike">
                <a:solidFill>
                  <a:srgbClr val="FFFFFF"/>
                </a:solidFill>
                <a:latin typeface="Arial"/>
                <a:ea typeface="Arial"/>
                <a:cs typeface="Arial"/>
                <a:sym typeface="Arial"/>
              </a:rPr>
              <a:t>The Métis Nation knows themselves through </a:t>
            </a:r>
            <a:endParaRPr/>
          </a:p>
          <a:p>
            <a:pPr indent="0" lvl="0" marL="0" marR="0" rtl="0" algn="l">
              <a:lnSpc>
                <a:spcPct val="125000"/>
              </a:lnSpc>
              <a:spcBef>
                <a:spcPts val="0"/>
              </a:spcBef>
              <a:spcAft>
                <a:spcPts val="0"/>
              </a:spcAft>
              <a:buNone/>
            </a:pPr>
            <a:r>
              <a:rPr b="0" i="0" lang="en-US" sz="2692" u="none" cap="none" strike="noStrike">
                <a:solidFill>
                  <a:srgbClr val="FFFFFF"/>
                </a:solidFill>
                <a:latin typeface="Arial"/>
                <a:ea typeface="Arial"/>
                <a:cs typeface="Arial"/>
                <a:sym typeface="Arial"/>
              </a:rPr>
              <a:t>__ __ __ __ __ __.</a:t>
            </a:r>
            <a:endParaRPr/>
          </a:p>
        </p:txBody>
      </p:sp>
      <p:sp>
        <p:nvSpPr>
          <p:cNvPr id="254" name="Google Shape;254;p8"/>
          <p:cNvSpPr txBox="1"/>
          <p:nvPr/>
        </p:nvSpPr>
        <p:spPr>
          <a:xfrm>
            <a:off x="3111831" y="5461369"/>
            <a:ext cx="2590602" cy="356849"/>
          </a:xfrm>
          <a:prstGeom prst="rect">
            <a:avLst/>
          </a:prstGeom>
          <a:noFill/>
          <a:ln>
            <a:noFill/>
          </a:ln>
        </p:spPr>
        <p:txBody>
          <a:bodyPr anchorCtr="0" anchor="t" bIns="0" lIns="0" spcFirstLastPara="1" rIns="0" wrap="square" tIns="0">
            <a:spAutoFit/>
          </a:bodyPr>
          <a:lstStyle/>
          <a:p>
            <a:pPr indent="0" lvl="0" marL="0" marR="0" rtl="0" algn="ctr">
              <a:lnSpc>
                <a:spcPct val="125010"/>
              </a:lnSpc>
              <a:spcBef>
                <a:spcPts val="0"/>
              </a:spcBef>
              <a:spcAft>
                <a:spcPts val="0"/>
              </a:spcAft>
              <a:buNone/>
            </a:pPr>
            <a:r>
              <a:rPr b="0" i="0" lang="en-US" sz="2299" u="none" cap="none" strike="noStrike">
                <a:solidFill>
                  <a:srgbClr val="FFFFFF"/>
                </a:solidFill>
                <a:latin typeface="League Spartan"/>
                <a:ea typeface="League Spartan"/>
                <a:cs typeface="League Spartan"/>
                <a:sym typeface="League Spartan"/>
              </a:rPr>
              <a:t>Listen carefully...</a:t>
            </a:r>
            <a:endParaRPr/>
          </a:p>
        </p:txBody>
      </p:sp>
      <p:pic>
        <p:nvPicPr>
          <p:cNvPr id="255" name="Google Shape;255;p8"/>
          <p:cNvPicPr preferRelativeResize="0"/>
          <p:nvPr/>
        </p:nvPicPr>
        <p:blipFill rotWithShape="1">
          <a:blip r:embed="rId8">
            <a:alphaModFix/>
          </a:blip>
          <a:srcRect b="0" l="0" r="0" t="0"/>
          <a:stretch/>
        </p:blipFill>
        <p:spPr>
          <a:xfrm>
            <a:off x="3111831" y="8951518"/>
            <a:ext cx="1065237" cy="10967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9"/>
          <p:cNvSpPr/>
          <p:nvPr/>
        </p:nvSpPr>
        <p:spPr>
          <a:xfrm>
            <a:off x="1841532" y="0"/>
            <a:ext cx="14731066" cy="2738487"/>
          </a:xfrm>
          <a:prstGeom prst="rect">
            <a:avLst/>
          </a:prstGeom>
          <a:solidFill>
            <a:srgbClr val="D508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9"/>
          <p:cNvSpPr/>
          <p:nvPr/>
        </p:nvSpPr>
        <p:spPr>
          <a:xfrm>
            <a:off x="846571" y="383305"/>
            <a:ext cx="4149915" cy="414989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36247" l="0" r="-10436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
          <p:cNvSpPr txBox="1"/>
          <p:nvPr/>
        </p:nvSpPr>
        <p:spPr>
          <a:xfrm>
            <a:off x="5430503" y="1181100"/>
            <a:ext cx="7426993" cy="800100"/>
          </a:xfrm>
          <a:prstGeom prst="rect">
            <a:avLst/>
          </a:prstGeom>
          <a:noFill/>
          <a:ln>
            <a:noFill/>
          </a:ln>
        </p:spPr>
        <p:txBody>
          <a:bodyPr anchorCtr="0" anchor="t" bIns="0" lIns="0" spcFirstLastPara="1" rIns="0" wrap="square" tIns="0">
            <a:spAutoFit/>
          </a:bodyPr>
          <a:lstStyle/>
          <a:p>
            <a:pPr indent="0" lvl="0" marL="0" marR="0" rtl="0" algn="l">
              <a:lnSpc>
                <a:spcPct val="125009"/>
              </a:lnSpc>
              <a:spcBef>
                <a:spcPts val="0"/>
              </a:spcBef>
              <a:spcAft>
                <a:spcPts val="0"/>
              </a:spcAft>
              <a:buNone/>
            </a:pPr>
            <a:r>
              <a:rPr b="0" i="0" lang="en-US" sz="5062" u="none" cap="none" strike="noStrike">
                <a:solidFill>
                  <a:srgbClr val="FFFFFF"/>
                </a:solidFill>
                <a:latin typeface="League Spartan"/>
                <a:ea typeface="League Spartan"/>
                <a:cs typeface="League Spartan"/>
                <a:sym typeface="League Spartan"/>
              </a:rPr>
              <a:t>Métis Nationhood</a:t>
            </a:r>
            <a:endParaRPr/>
          </a:p>
        </p:txBody>
      </p:sp>
      <p:grpSp>
        <p:nvGrpSpPr>
          <p:cNvPr id="267" name="Google Shape;267;p9"/>
          <p:cNvGrpSpPr/>
          <p:nvPr/>
        </p:nvGrpSpPr>
        <p:grpSpPr>
          <a:xfrm>
            <a:off x="5036233" y="3447238"/>
            <a:ext cx="11536365" cy="5450926"/>
            <a:chOff x="0" y="-28575"/>
            <a:chExt cx="15381820" cy="7267902"/>
          </a:xfrm>
        </p:grpSpPr>
        <p:sp>
          <p:nvSpPr>
            <p:cNvPr id="268" name="Google Shape;268;p9"/>
            <p:cNvSpPr txBox="1"/>
            <p:nvPr/>
          </p:nvSpPr>
          <p:spPr>
            <a:xfrm>
              <a:off x="0" y="1137447"/>
              <a:ext cx="15381820" cy="610188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700" u="none" cap="none" strike="noStrike">
                  <a:solidFill>
                    <a:srgbClr val="2231C9"/>
                  </a:solidFill>
                  <a:latin typeface="Arial"/>
                  <a:ea typeface="Arial"/>
                  <a:cs typeface="Arial"/>
                  <a:sym typeface="Arial"/>
                </a:rPr>
                <a:t>Generations of children</a:t>
              </a:r>
              <a:r>
                <a:rPr b="0" i="0" lang="en-US" sz="2700" u="none" cap="none" strike="noStrike">
                  <a:solidFill>
                    <a:srgbClr val="000000"/>
                  </a:solidFill>
                  <a:latin typeface="Arial"/>
                  <a:ea typeface="Arial"/>
                  <a:cs typeface="Arial"/>
                  <a:sym typeface="Arial"/>
                </a:rPr>
                <a:t> of First Nations people and </a:t>
              </a:r>
              <a:endParaRPr/>
            </a:p>
            <a:p>
              <a:pPr indent="0" lvl="0" marL="0" marR="0" rtl="0" algn="l">
                <a:lnSpc>
                  <a:spcPct val="170000"/>
                </a:lnSpc>
                <a:spcBef>
                  <a:spcPts val="0"/>
                </a:spcBef>
                <a:spcAft>
                  <a:spcPts val="0"/>
                </a:spcAft>
                <a:buNone/>
              </a:pPr>
              <a:r>
                <a:rPr b="0" i="0" lang="en-US" sz="2700" u="none" cap="none" strike="noStrike">
                  <a:solidFill>
                    <a:srgbClr val="000000"/>
                  </a:solidFill>
                  <a:latin typeface="Arial"/>
                  <a:ea typeface="Arial"/>
                  <a:cs typeface="Arial"/>
                  <a:sym typeface="Arial"/>
                </a:rPr>
                <a:t>Euro-Canadian people established Métis communities, with their own values, culture, traditions, languages, governance, and worldviews.</a:t>
              </a:r>
              <a:endParaRPr/>
            </a:p>
            <a:p>
              <a:pPr indent="0" lvl="0" marL="0" marR="0" rtl="0" algn="l">
                <a:lnSpc>
                  <a:spcPct val="170000"/>
                </a:lnSpc>
                <a:spcBef>
                  <a:spcPts val="0"/>
                </a:spcBef>
                <a:spcAft>
                  <a:spcPts val="0"/>
                </a:spcAft>
                <a:buNone/>
              </a:pPr>
              <a:r>
                <a:t/>
              </a:r>
              <a:endParaRPr b="0" i="0" sz="27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None/>
              </a:pPr>
              <a:r>
                <a:rPr b="0" i="0" lang="en-US" sz="2700" u="none" cap="none" strike="noStrike">
                  <a:solidFill>
                    <a:srgbClr val="000000"/>
                  </a:solidFill>
                  <a:latin typeface="Arial"/>
                  <a:ea typeface="Arial"/>
                  <a:cs typeface="Arial"/>
                  <a:sym typeface="Arial"/>
                </a:rPr>
                <a:t>By the early 1800s, these communities formed their </a:t>
              </a:r>
              <a:r>
                <a:rPr b="0" i="0" lang="en-US" sz="2700" u="none" cap="none" strike="noStrike">
                  <a:solidFill>
                    <a:srgbClr val="2231C9"/>
                  </a:solidFill>
                  <a:latin typeface="Arial"/>
                  <a:ea typeface="Arial"/>
                  <a:cs typeface="Arial"/>
                  <a:sym typeface="Arial"/>
                </a:rPr>
                <a:t>distinct nationhood</a:t>
              </a:r>
              <a:r>
                <a:rPr b="0" i="0" lang="en-US" sz="2700" u="none" cap="none" strike="noStrike">
                  <a:solidFill>
                    <a:srgbClr val="000000"/>
                  </a:solidFill>
                  <a:latin typeface="Arial"/>
                  <a:ea typeface="Arial"/>
                  <a:cs typeface="Arial"/>
                  <a:sym typeface="Arial"/>
                </a:rPr>
                <a:t>, becoming the (</a:t>
              </a:r>
              <a:r>
                <a:rPr b="0" i="0" lang="en-US" sz="2700" u="none" cap="none" strike="noStrike">
                  <a:solidFill>
                    <a:srgbClr val="2231C9"/>
                  </a:solidFill>
                  <a:latin typeface="Arial"/>
                  <a:ea typeface="Arial"/>
                  <a:cs typeface="Arial"/>
                  <a:sym typeface="Arial"/>
                </a:rPr>
                <a:t>_ _ _ _ _     _ _ _ _ _)</a:t>
              </a:r>
              <a:r>
                <a:rPr b="0" i="0" lang="en-US" sz="2700" u="none" cap="none" strike="noStrike">
                  <a:solidFill>
                    <a:srgbClr val="000000"/>
                  </a:solidFill>
                  <a:latin typeface="Arial"/>
                  <a:ea typeface="Arial"/>
                  <a:cs typeface="Arial"/>
                  <a:sym typeface="Arial"/>
                </a:rPr>
                <a:t>,</a:t>
              </a:r>
              <a:r>
                <a:rPr b="0" i="0" lang="en-US" sz="2700" u="none" cap="none" strike="noStrike">
                  <a:solidFill>
                    <a:srgbClr val="2231C9"/>
                  </a:solidFill>
                  <a:latin typeface="Arial"/>
                  <a:ea typeface="Arial"/>
                  <a:cs typeface="Arial"/>
                  <a:sym typeface="Arial"/>
                </a:rPr>
                <a:t> </a:t>
              </a:r>
              <a:endParaRPr/>
            </a:p>
            <a:p>
              <a:pPr indent="0" lvl="0" marL="0" marR="0" rtl="0" algn="l">
                <a:lnSpc>
                  <a:spcPct val="170000"/>
                </a:lnSpc>
                <a:spcBef>
                  <a:spcPts val="0"/>
                </a:spcBef>
                <a:spcAft>
                  <a:spcPts val="0"/>
                </a:spcAft>
                <a:buNone/>
              </a:pPr>
              <a:r>
                <a:rPr b="0" i="0" lang="en-US" sz="2700" u="none" cap="none" strike="noStrike">
                  <a:solidFill>
                    <a:srgbClr val="2231C9"/>
                  </a:solidFill>
                  <a:latin typeface="Arial"/>
                  <a:ea typeface="Arial"/>
                  <a:cs typeface="Arial"/>
                  <a:sym typeface="Arial"/>
                </a:rPr>
                <a:t>an Indigenous people</a:t>
              </a:r>
              <a:r>
                <a:rPr b="0" i="0" lang="en-US" sz="2700" u="none" cap="none" strike="noStrike">
                  <a:solidFill>
                    <a:srgbClr val="000000"/>
                  </a:solidFill>
                  <a:latin typeface="Arial"/>
                  <a:ea typeface="Arial"/>
                  <a:cs typeface="Arial"/>
                  <a:sym typeface="Arial"/>
                </a:rPr>
                <a:t> who knew the land and governed themselves.</a:t>
              </a:r>
              <a:endParaRPr/>
            </a:p>
            <a:p>
              <a:pPr indent="0" lvl="0" marL="0" marR="0" rtl="0" algn="l">
                <a:lnSpc>
                  <a:spcPct val="170000"/>
                </a:lnSpc>
                <a:spcBef>
                  <a:spcPts val="0"/>
                </a:spcBef>
                <a:spcAft>
                  <a:spcPts val="0"/>
                </a:spcAft>
                <a:buNone/>
              </a:pPr>
              <a:r>
                <a:t/>
              </a:r>
              <a:endParaRPr b="0" i="0" sz="2700" u="none" cap="none" strike="noStrike">
                <a:solidFill>
                  <a:srgbClr val="000000"/>
                </a:solidFill>
                <a:latin typeface="Arial"/>
                <a:ea typeface="Arial"/>
                <a:cs typeface="Arial"/>
                <a:sym typeface="Arial"/>
              </a:endParaRPr>
            </a:p>
          </p:txBody>
        </p:sp>
        <p:sp>
          <p:nvSpPr>
            <p:cNvPr id="269" name="Google Shape;269;p9"/>
            <p:cNvSpPr txBox="1"/>
            <p:nvPr/>
          </p:nvSpPr>
          <p:spPr>
            <a:xfrm>
              <a:off x="0" y="-28575"/>
              <a:ext cx="15349046" cy="864413"/>
            </a:xfrm>
            <a:prstGeom prst="rect">
              <a:avLst/>
            </a:prstGeom>
            <a:noFill/>
            <a:ln>
              <a:noFill/>
            </a:ln>
          </p:spPr>
          <p:txBody>
            <a:bodyPr anchorCtr="0" anchor="t" bIns="0" lIns="0" spcFirstLastPara="1" rIns="0" wrap="square" tIns="0">
              <a:spAutoFit/>
            </a:bodyPr>
            <a:lstStyle/>
            <a:p>
              <a:pPr indent="0" lvl="0" marL="0" marR="0" rtl="0" algn="l">
                <a:lnSpc>
                  <a:spcPct val="125005"/>
                </a:lnSpc>
                <a:spcBef>
                  <a:spcPts val="0"/>
                </a:spcBef>
                <a:spcAft>
                  <a:spcPts val="0"/>
                </a:spcAft>
                <a:buNone/>
              </a:pPr>
              <a:r>
                <a:rPr b="0" i="0" lang="en-US" sz="4175" u="none" cap="none" strike="noStrike">
                  <a:solidFill>
                    <a:srgbClr val="D50816"/>
                  </a:solidFill>
                  <a:latin typeface="League Spartan"/>
                  <a:ea typeface="League Spartan"/>
                  <a:cs typeface="League Spartan"/>
                  <a:sym typeface="League Spartan"/>
                </a:rPr>
                <a:t>Métis Ethnogenesis (1700s)</a:t>
              </a:r>
              <a:endParaRPr/>
            </a:p>
          </p:txBody>
        </p:sp>
      </p:grpSp>
      <p:grpSp>
        <p:nvGrpSpPr>
          <p:cNvPr id="270" name="Google Shape;270;p9"/>
          <p:cNvGrpSpPr/>
          <p:nvPr/>
        </p:nvGrpSpPr>
        <p:grpSpPr>
          <a:xfrm>
            <a:off x="7111791" y="9497012"/>
            <a:ext cx="4064419" cy="789988"/>
            <a:chOff x="0" y="0"/>
            <a:chExt cx="5419225" cy="1053317"/>
          </a:xfrm>
        </p:grpSpPr>
        <p:pic>
          <p:nvPicPr>
            <p:cNvPr id="271" name="Google Shape;271;p9"/>
            <p:cNvPicPr preferRelativeResize="0"/>
            <p:nvPr/>
          </p:nvPicPr>
          <p:blipFill rotWithShape="1">
            <a:blip r:embed="rId4">
              <a:alphaModFix/>
            </a:blip>
            <a:srcRect b="0" l="0" r="0" t="0"/>
            <a:stretch/>
          </p:blipFill>
          <p:spPr>
            <a:xfrm>
              <a:off x="0" y="0"/>
              <a:ext cx="1073444" cy="1053317"/>
            </a:xfrm>
            <a:prstGeom prst="rect">
              <a:avLst/>
            </a:prstGeom>
            <a:noFill/>
            <a:ln>
              <a:noFill/>
            </a:ln>
          </p:spPr>
        </p:pic>
        <p:sp>
          <p:nvSpPr>
            <p:cNvPr id="272" name="Google Shape;272;p9"/>
            <p:cNvSpPr txBox="1"/>
            <p:nvPr/>
          </p:nvSpPr>
          <p:spPr>
            <a:xfrm>
              <a:off x="1073444" y="297000"/>
              <a:ext cx="4345781" cy="430742"/>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000" u="none" cap="none" strike="noStrike">
                  <a:solidFill>
                    <a:srgbClr val="010101"/>
                  </a:solidFill>
                  <a:latin typeface="Arial"/>
                  <a:ea typeface="Arial"/>
                  <a:cs typeface="Arial"/>
                  <a:sym typeface="Arial"/>
                </a:rPr>
                <a:t>(c) Rupertsland Institute 2022</a:t>
              </a:r>
              <a:endParaRPr/>
            </a:p>
          </p:txBody>
        </p:sp>
      </p:grpSp>
      <p:grpSp>
        <p:nvGrpSpPr>
          <p:cNvPr id="273" name="Google Shape;273;p9"/>
          <p:cNvGrpSpPr/>
          <p:nvPr/>
        </p:nvGrpSpPr>
        <p:grpSpPr>
          <a:xfrm>
            <a:off x="722672" y="5322205"/>
            <a:ext cx="4313561" cy="4337422"/>
            <a:chOff x="0" y="0"/>
            <a:chExt cx="5751415" cy="5783230"/>
          </a:xfrm>
        </p:grpSpPr>
        <p:pic>
          <p:nvPicPr>
            <p:cNvPr id="274" name="Google Shape;274;p9"/>
            <p:cNvPicPr preferRelativeResize="0"/>
            <p:nvPr/>
          </p:nvPicPr>
          <p:blipFill rotWithShape="1">
            <a:blip r:embed="rId5">
              <a:alphaModFix/>
            </a:blip>
            <a:srcRect b="0" l="0" r="0" t="0"/>
            <a:stretch/>
          </p:blipFill>
          <p:spPr>
            <a:xfrm>
              <a:off x="0" y="0"/>
              <a:ext cx="5404383" cy="5343584"/>
            </a:xfrm>
            <a:prstGeom prst="rect">
              <a:avLst/>
            </a:prstGeom>
            <a:noFill/>
            <a:ln>
              <a:noFill/>
            </a:ln>
          </p:spPr>
        </p:pic>
        <p:pic>
          <p:nvPicPr>
            <p:cNvPr id="275" name="Google Shape;275;p9"/>
            <p:cNvPicPr preferRelativeResize="0"/>
            <p:nvPr/>
          </p:nvPicPr>
          <p:blipFill rotWithShape="1">
            <a:blip r:embed="rId6">
              <a:alphaModFix/>
            </a:blip>
            <a:srcRect b="0" l="0" r="0" t="0"/>
            <a:stretch/>
          </p:blipFill>
          <p:spPr>
            <a:xfrm>
              <a:off x="4512941" y="4508096"/>
              <a:ext cx="1238474" cy="1275134"/>
            </a:xfrm>
            <a:prstGeom prst="rect">
              <a:avLst/>
            </a:prstGeom>
            <a:noFill/>
            <a:ln>
              <a:noFill/>
            </a:ln>
          </p:spPr>
        </p:pic>
        <p:sp>
          <p:nvSpPr>
            <p:cNvPr id="276" name="Google Shape;276;p9"/>
            <p:cNvSpPr txBox="1"/>
            <p:nvPr/>
          </p:nvSpPr>
          <p:spPr>
            <a:xfrm>
              <a:off x="976426" y="1658894"/>
              <a:ext cx="3910768" cy="1997221"/>
            </a:xfrm>
            <a:prstGeom prst="rect">
              <a:avLst/>
            </a:prstGeom>
            <a:noFill/>
            <a:ln>
              <a:noFill/>
            </a:ln>
          </p:spPr>
          <p:txBody>
            <a:bodyPr anchorCtr="0" anchor="t" bIns="0" lIns="0" spcFirstLastPara="1" rIns="0" wrap="square" tIns="0">
              <a:spAutoFit/>
            </a:bodyPr>
            <a:lstStyle/>
            <a:p>
              <a:pPr indent="0" lvl="0" marL="0" marR="0" rtl="0" algn="just">
                <a:lnSpc>
                  <a:spcPct val="125020"/>
                </a:lnSpc>
                <a:spcBef>
                  <a:spcPts val="0"/>
                </a:spcBef>
                <a:spcAft>
                  <a:spcPts val="0"/>
                </a:spcAft>
                <a:buNone/>
              </a:pPr>
              <a:r>
                <a:rPr b="0" i="0" lang="en-US" sz="4772" u="none" cap="none" strike="noStrike">
                  <a:solidFill>
                    <a:srgbClr val="000000"/>
                  </a:solidFill>
                  <a:latin typeface="League Spartan"/>
                  <a:ea typeface="League Spartan"/>
                  <a:cs typeface="League Spartan"/>
                  <a:sym typeface="League Spartan"/>
                </a:rPr>
                <a:t>_ é _ _ _    </a:t>
              </a:r>
              <a:endParaRPr/>
            </a:p>
            <a:p>
              <a:pPr indent="0" lvl="0" marL="0" marR="0" rtl="0" algn="just">
                <a:lnSpc>
                  <a:spcPct val="125020"/>
                </a:lnSpc>
                <a:spcBef>
                  <a:spcPts val="0"/>
                </a:spcBef>
                <a:spcAft>
                  <a:spcPts val="0"/>
                </a:spcAft>
                <a:buNone/>
              </a:pPr>
              <a:r>
                <a:rPr b="0" i="0" lang="en-US" sz="4772" u="none" cap="none" strike="noStrike">
                  <a:solidFill>
                    <a:srgbClr val="000000"/>
                  </a:solidFill>
                  <a:latin typeface="League Spartan"/>
                  <a:ea typeface="League Spartan"/>
                  <a:cs typeface="League Spartan"/>
                  <a:sym typeface="League Spartan"/>
                </a:rPr>
                <a:t>_ a _ _ _</a:t>
              </a:r>
              <a:endParaRPr/>
            </a:p>
          </p:txBody>
        </p:sp>
        <p:sp>
          <p:nvSpPr>
            <p:cNvPr id="277" name="Google Shape;277;p9"/>
            <p:cNvSpPr txBox="1"/>
            <p:nvPr/>
          </p:nvSpPr>
          <p:spPr>
            <a:xfrm>
              <a:off x="2132628" y="834532"/>
              <a:ext cx="1139126" cy="454073"/>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2160" u="none" cap="none" strike="noStrike">
                  <a:solidFill>
                    <a:srgbClr val="000000"/>
                  </a:solidFill>
                  <a:latin typeface="League Spartan"/>
                  <a:ea typeface="League Spartan"/>
                  <a:cs typeface="League Spartan"/>
                  <a:sym typeface="League Spartan"/>
                </a:rPr>
                <a:t>HINT: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