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iWmeAH5afoLuPvAvt4uEklrLd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a:highlight>
                  <a:schemeClr val="lt1"/>
                </a:highlight>
                <a:latin typeface="Arial"/>
                <a:ea typeface="Arial"/>
                <a:cs typeface="Arial"/>
                <a:sym typeface="Arial"/>
              </a:rPr>
              <a:t>sêpêhk wâw</a:t>
            </a:r>
            <a:r>
              <a:rPr b="1" lang="en-CA">
                <a:highlight>
                  <a:schemeClr val="lt1"/>
                </a:highlight>
                <a:latin typeface="Arial"/>
                <a:ea typeface="Arial"/>
                <a:cs typeface="Arial"/>
                <a:sym typeface="Arial"/>
              </a:rPr>
              <a:t> </a:t>
            </a:r>
            <a:r>
              <a:rPr lang="en-CA">
                <a:latin typeface="Arial"/>
                <a:ea typeface="Arial"/>
                <a:cs typeface="Arial"/>
                <a:sym typeface="Arial"/>
              </a:rPr>
              <a:t>(say: seh-pehk wahw)</a:t>
            </a:r>
            <a:endParaRPr>
              <a:latin typeface="Arial"/>
              <a:ea typeface="Arial"/>
              <a:cs typeface="Arial"/>
              <a:sym typeface="Arial"/>
            </a:endParaRPr>
          </a:p>
          <a:p>
            <a:pPr indent="0" lvl="0" marL="0" rtl="0" algn="l">
              <a:spcBef>
                <a:spcPts val="0"/>
              </a:spcBef>
              <a:spcAft>
                <a:spcPts val="0"/>
              </a:spcAft>
              <a:buClr>
                <a:schemeClr val="dk1"/>
              </a:buClr>
              <a:buSzPts val="2800"/>
              <a:buFont typeface="Arial"/>
              <a:buNone/>
            </a:pPr>
            <a:r>
              <a:rPr lang="en-CA">
                <a:latin typeface="Arial"/>
                <a:ea typeface="Arial"/>
                <a:cs typeface="Arial"/>
                <a:sym typeface="Arial"/>
              </a:rPr>
              <a:t>Bleu (say: bluh)</a:t>
            </a:r>
            <a:endParaRPr/>
          </a:p>
        </p:txBody>
      </p:sp>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a:latin typeface="Arial"/>
                <a:ea typeface="Arial"/>
                <a:cs typeface="Arial"/>
                <a:sym typeface="Arial"/>
              </a:rPr>
              <a:t>mêhk wâw (say: meyk wahw)</a:t>
            </a:r>
            <a:endParaRPr>
              <a:latin typeface="Arial"/>
              <a:ea typeface="Arial"/>
              <a:cs typeface="Arial"/>
              <a:sym typeface="Arial"/>
            </a:endParaRPr>
          </a:p>
          <a:p>
            <a:pPr indent="0" lvl="0" marL="0" rtl="0" algn="l">
              <a:spcBef>
                <a:spcPts val="0"/>
              </a:spcBef>
              <a:spcAft>
                <a:spcPts val="0"/>
              </a:spcAft>
              <a:buClr>
                <a:schemeClr val="dk1"/>
              </a:buClr>
              <a:buSzPts val="2800"/>
              <a:buFont typeface="Arial"/>
              <a:buNone/>
            </a:pPr>
            <a:r>
              <a:rPr lang="en-CA">
                <a:latin typeface="Arial"/>
                <a:ea typeface="Arial"/>
                <a:cs typeface="Arial"/>
                <a:sym typeface="Arial"/>
              </a:rPr>
              <a:t>Roozh (say: roo-je)</a:t>
            </a:r>
            <a:endParaRPr/>
          </a:p>
        </p:txBody>
      </p:sp>
      <p:sp>
        <p:nvSpPr>
          <p:cNvPr id="191" name="Google Shape;1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In Heritage Michif, ‘zh’ make a sound like a soft ‘g’ sound, similar the ’g’ sound when you say ‘orange’</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sz="1400">
                <a:highlight>
                  <a:schemeClr val="lt1"/>
                </a:highlight>
                <a:latin typeface="Arial"/>
                <a:ea typeface="Arial"/>
                <a:cs typeface="Arial"/>
                <a:sym typeface="Arial"/>
              </a:rPr>
              <a:t>kâskitê wâw </a:t>
            </a:r>
            <a:r>
              <a:rPr lang="en-CA" sz="1400">
                <a:latin typeface="Arial"/>
                <a:ea typeface="Arial"/>
                <a:cs typeface="Arial"/>
                <a:sym typeface="Arial"/>
              </a:rPr>
              <a:t>(say: kah-ski-teh wahw)</a:t>
            </a:r>
            <a:endParaRPr sz="1400">
              <a:latin typeface="Arial"/>
              <a:ea typeface="Arial"/>
              <a:cs typeface="Arial"/>
              <a:sym typeface="Arial"/>
            </a:endParaRPr>
          </a:p>
          <a:p>
            <a:pPr indent="0" lvl="0" marL="0" rtl="0" algn="l">
              <a:spcBef>
                <a:spcPts val="0"/>
              </a:spcBef>
              <a:spcAft>
                <a:spcPts val="0"/>
              </a:spcAft>
              <a:buClr>
                <a:schemeClr val="dk1"/>
              </a:buClr>
              <a:buSzPts val="2800"/>
              <a:buFont typeface="Arial"/>
              <a:buNone/>
            </a:pPr>
            <a:r>
              <a:rPr lang="en-CA" sz="1400">
                <a:latin typeface="Arial"/>
                <a:ea typeface="Arial"/>
                <a:cs typeface="Arial"/>
                <a:sym typeface="Arial"/>
              </a:rPr>
              <a:t>nwayr (say: n-way-r)</a:t>
            </a:r>
            <a:endParaRPr sz="1400"/>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ebbd876f4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debbd876f4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a:highlight>
                  <a:schemeClr val="lt1"/>
                </a:highlight>
                <a:latin typeface="Arial"/>
                <a:ea typeface="Arial"/>
                <a:cs typeface="Arial"/>
                <a:sym typeface="Arial"/>
              </a:rPr>
              <a:t>oshâ wâw </a:t>
            </a:r>
            <a:r>
              <a:rPr lang="en-CA">
                <a:latin typeface="Arial"/>
                <a:ea typeface="Arial"/>
                <a:cs typeface="Arial"/>
                <a:sym typeface="Arial"/>
              </a:rPr>
              <a:t>(say: oh-shah wahw)</a:t>
            </a:r>
            <a:endParaRPr>
              <a:latin typeface="Arial"/>
              <a:ea typeface="Arial"/>
              <a:cs typeface="Arial"/>
              <a:sym typeface="Arial"/>
            </a:endParaRPr>
          </a:p>
          <a:p>
            <a:pPr indent="0" lvl="0" marL="0" rtl="0" algn="l">
              <a:spcBef>
                <a:spcPts val="0"/>
              </a:spcBef>
              <a:spcAft>
                <a:spcPts val="0"/>
              </a:spcAft>
              <a:buSzPts val="2800"/>
              <a:buNone/>
            </a:pPr>
            <a:r>
              <a:rPr lang="en-CA">
                <a:latin typeface="Arial"/>
                <a:ea typeface="Arial"/>
                <a:cs typeface="Arial"/>
                <a:sym typeface="Arial"/>
              </a:rPr>
              <a:t>Oraanzh (say: oh-rahn-je)</a:t>
            </a:r>
            <a:endParaRPr>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CA"/>
              <a:t>In Heritage Michif, ‘zh’ make a sound like a soft ‘g’ sound, similar the ’g’ sound when you say ‘orange’</a:t>
            </a:r>
            <a:endParaRPr>
              <a:latin typeface="Arial"/>
              <a:ea typeface="Arial"/>
              <a:cs typeface="Arial"/>
              <a:sym typeface="Arial"/>
            </a:endParaRPr>
          </a:p>
        </p:txBody>
      </p:sp>
      <p:sp>
        <p:nvSpPr>
          <p:cNvPr id="153" name="Google Shape;153;gdebbd876f4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a:latin typeface="Arial"/>
                <a:ea typeface="Arial"/>
                <a:cs typeface="Arial"/>
                <a:sym typeface="Arial"/>
              </a:rPr>
              <a:t>uskêtuk wâw (say: oo-skay-tuhk wahw)</a:t>
            </a:r>
            <a:endParaRPr>
              <a:latin typeface="Arial"/>
              <a:ea typeface="Arial"/>
              <a:cs typeface="Arial"/>
              <a:sym typeface="Arial"/>
            </a:endParaRPr>
          </a:p>
          <a:p>
            <a:pPr indent="0" lvl="0" marL="0" rtl="0" algn="l">
              <a:spcBef>
                <a:spcPts val="0"/>
              </a:spcBef>
              <a:spcAft>
                <a:spcPts val="0"/>
              </a:spcAft>
              <a:buClr>
                <a:schemeClr val="dk1"/>
              </a:buClr>
              <a:buSzPts val="2800"/>
              <a:buFont typeface="Arial"/>
              <a:buNone/>
            </a:pPr>
            <a:r>
              <a:rPr lang="en-CA">
                <a:latin typeface="Arial"/>
                <a:ea typeface="Arial"/>
                <a:cs typeface="Arial"/>
                <a:sym typeface="Arial"/>
              </a:rPr>
              <a:t>Ver (say: vair)</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CA">
                <a:highlight>
                  <a:schemeClr val="lt1"/>
                </a:highlight>
                <a:latin typeface="Arial"/>
                <a:ea typeface="Arial"/>
                <a:cs typeface="Arial"/>
                <a:sym typeface="Arial"/>
              </a:rPr>
              <a:t>wâpisk wâw </a:t>
            </a:r>
            <a:r>
              <a:rPr lang="en-CA">
                <a:latin typeface="Arial"/>
                <a:ea typeface="Arial"/>
                <a:cs typeface="Arial"/>
                <a:sym typeface="Arial"/>
              </a:rPr>
              <a:t>(say: wah-pisk wahw)</a:t>
            </a:r>
            <a:endParaRPr>
              <a:latin typeface="Arial"/>
              <a:ea typeface="Arial"/>
              <a:cs typeface="Arial"/>
              <a:sym typeface="Arial"/>
            </a:endParaRPr>
          </a:p>
          <a:p>
            <a:pPr indent="0" lvl="0" marL="0" rtl="0" algn="l">
              <a:spcBef>
                <a:spcPts val="0"/>
              </a:spcBef>
              <a:spcAft>
                <a:spcPts val="0"/>
              </a:spcAft>
              <a:buSzPts val="2800"/>
              <a:buNone/>
            </a:pPr>
            <a:r>
              <a:rPr lang="en-CA">
                <a:latin typeface="Arial"/>
                <a:ea typeface="Arial"/>
                <a:cs typeface="Arial"/>
                <a:sym typeface="Arial"/>
              </a:rPr>
              <a:t>zhoon (joon)</a:t>
            </a:r>
            <a:endParaRPr>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CA"/>
              <a:t>In Heritage Michif, ‘zh’ make a sound like a soft ‘g’ sound, similar the ’g’ sound when you say ‘orange’</a:t>
            </a:r>
            <a:endParaRPr>
              <a:latin typeface="Arial"/>
              <a:ea typeface="Arial"/>
              <a:cs typeface="Arial"/>
              <a:sym typeface="Arial"/>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8" name="Shape 88"/>
        <p:cNvGrpSpPr/>
        <p:nvPr/>
      </p:nvGrpSpPr>
      <p:grpSpPr>
        <a:xfrm>
          <a:off x="0" y="0"/>
          <a:ext cx="0" cy="0"/>
          <a:chOff x="0" y="0"/>
          <a:chExt cx="0" cy="0"/>
        </a:xfrm>
      </p:grpSpPr>
      <p:sp>
        <p:nvSpPr>
          <p:cNvPr id="89" name="Google Shape;89;p1"/>
          <p:cNvSpPr/>
          <p:nvPr/>
        </p:nvSpPr>
        <p:spPr>
          <a:xfrm>
            <a:off x="1" y="0"/>
            <a:ext cx="12188726" cy="6858000"/>
          </a:xfrm>
          <a:prstGeom prst="rect">
            <a:avLst/>
          </a:prstGeom>
          <a:solidFill>
            <a:srgbClr val="6738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495953" y="484068"/>
            <a:ext cx="6898027" cy="5889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7561393" y="484069"/>
            <a:ext cx="4145975" cy="349989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iagram&#10;&#10;Description automatically generated" id="92" name="Google Shape;92;p1"/>
          <p:cNvPicPr preferRelativeResize="0"/>
          <p:nvPr/>
        </p:nvPicPr>
        <p:blipFill rotWithShape="1">
          <a:blip r:embed="rId3">
            <a:alphaModFix/>
          </a:blip>
          <a:srcRect b="0" l="0" r="0" t="0"/>
          <a:stretch/>
        </p:blipFill>
        <p:spPr>
          <a:xfrm>
            <a:off x="717413" y="924025"/>
            <a:ext cx="6559199" cy="4509447"/>
          </a:xfrm>
          <a:prstGeom prst="rect">
            <a:avLst/>
          </a:prstGeom>
          <a:noFill/>
          <a:ln>
            <a:noFill/>
          </a:ln>
        </p:spPr>
      </p:pic>
      <p:sp>
        <p:nvSpPr>
          <p:cNvPr id="93" name="Google Shape;93;p1"/>
          <p:cNvSpPr/>
          <p:nvPr/>
        </p:nvSpPr>
        <p:spPr>
          <a:xfrm>
            <a:off x="7561393" y="4144834"/>
            <a:ext cx="4145975" cy="221151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8130954" y="4446259"/>
            <a:ext cx="3006853" cy="1608667"/>
          </a:xfrm>
          <a:prstGeom prst="rect">
            <a:avLst/>
          </a:prstGeom>
          <a:noFill/>
          <a:ln>
            <a:noFill/>
          </a:ln>
        </p:spPr>
      </p:pic>
      <p:pic>
        <p:nvPicPr>
          <p:cNvPr id="95" name="Google Shape;95;p1"/>
          <p:cNvPicPr preferRelativeResize="0"/>
          <p:nvPr/>
        </p:nvPicPr>
        <p:blipFill rotWithShape="1">
          <a:blip r:embed="rId5">
            <a:alphaModFix/>
          </a:blip>
          <a:srcRect b="0" l="0" r="0" t="0"/>
          <a:stretch/>
        </p:blipFill>
        <p:spPr>
          <a:xfrm>
            <a:off x="7889932" y="643106"/>
            <a:ext cx="3265615" cy="3200303"/>
          </a:xfrm>
          <a:prstGeom prst="rect">
            <a:avLst/>
          </a:prstGeom>
          <a:noFill/>
          <a:ln>
            <a:noFill/>
          </a:ln>
        </p:spPr>
      </p:pic>
      <p:sp>
        <p:nvSpPr>
          <p:cNvPr id="96" name="Google Shape;96;p1"/>
          <p:cNvSpPr txBox="1"/>
          <p:nvPr/>
        </p:nvSpPr>
        <p:spPr>
          <a:xfrm>
            <a:off x="484632" y="6110130"/>
            <a:ext cx="60974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11"/>
          <p:cNvSpPr/>
          <p:nvPr/>
        </p:nvSpPr>
        <p:spPr>
          <a:xfrm>
            <a:off x="1114426" y="0"/>
            <a:ext cx="9963151"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01600" sx="102000" rotWithShape="0" algn="ctr" sy="1020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11"/>
          <p:cNvSpPr txBox="1"/>
          <p:nvPr/>
        </p:nvSpPr>
        <p:spPr>
          <a:xfrm>
            <a:off x="4134525" y="5326450"/>
            <a:ext cx="6212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chemeClr val="dk1"/>
                </a:solidFill>
                <a:highlight>
                  <a:srgbClr val="FFFFFF"/>
                </a:highlight>
                <a:latin typeface="Arial"/>
                <a:ea typeface="Arial"/>
                <a:cs typeface="Arial"/>
                <a:sym typeface="Arial"/>
              </a:rPr>
              <a:t>sêpêhk wâw</a:t>
            </a:r>
            <a:r>
              <a:rPr b="1" i="0" lang="en-CA" sz="2800" u="none" cap="none" strike="noStrike">
                <a:solidFill>
                  <a:schemeClr val="dk1"/>
                </a:solidFill>
                <a:highlight>
                  <a:srgbClr val="FFFFFF"/>
                </a:highlight>
                <a:latin typeface="Arial"/>
                <a:ea typeface="Arial"/>
                <a:cs typeface="Arial"/>
                <a:sym typeface="Arial"/>
              </a:rPr>
              <a:t> </a:t>
            </a:r>
            <a:r>
              <a:rPr b="0" i="0" lang="en-CA" sz="2800" u="none" cap="none" strike="noStrike">
                <a:solidFill>
                  <a:srgbClr val="000000"/>
                </a:solidFill>
                <a:latin typeface="Arial"/>
                <a:ea typeface="Arial"/>
                <a:cs typeface="Arial"/>
                <a:sym typeface="Arial"/>
              </a:rPr>
              <a:t>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bleu 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blue ________</a:t>
            </a:r>
            <a:endParaRPr b="0" i="0" sz="2800" u="none" cap="none" strike="noStrike">
              <a:solidFill>
                <a:srgbClr val="000000"/>
              </a:solidFill>
              <a:latin typeface="Arial"/>
              <a:ea typeface="Arial"/>
              <a:cs typeface="Arial"/>
              <a:sym typeface="Arial"/>
            </a:endParaRPr>
          </a:p>
        </p:txBody>
      </p:sp>
      <p:pic>
        <p:nvPicPr>
          <p:cNvPr descr="Diagram&#10;&#10;Description automatically generated with medium confidence" id="187" name="Google Shape;187;p11"/>
          <p:cNvPicPr preferRelativeResize="0"/>
          <p:nvPr/>
        </p:nvPicPr>
        <p:blipFill rotWithShape="1">
          <a:blip r:embed="rId3">
            <a:alphaModFix/>
          </a:blip>
          <a:srcRect b="0" l="0" r="0" t="5784"/>
          <a:stretch/>
        </p:blipFill>
        <p:spPr>
          <a:xfrm>
            <a:off x="2614375" y="719825"/>
            <a:ext cx="7312800" cy="4716274"/>
          </a:xfrm>
          <a:prstGeom prst="rect">
            <a:avLst/>
          </a:prstGeom>
          <a:noFill/>
          <a:ln>
            <a:noFill/>
          </a:ln>
        </p:spPr>
      </p:pic>
      <p:sp>
        <p:nvSpPr>
          <p:cNvPr id="188" name="Google Shape;188;p11"/>
          <p:cNvSpPr txBox="1"/>
          <p:nvPr/>
        </p:nvSpPr>
        <p:spPr>
          <a:xfrm>
            <a:off x="0" y="6527980"/>
            <a:ext cx="60974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12"/>
          <p:cNvSpPr/>
          <p:nvPr/>
        </p:nvSpPr>
        <p:spPr>
          <a:xfrm>
            <a:off x="1114426" y="0"/>
            <a:ext cx="9963151"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01600" sx="102000" rotWithShape="0" algn="ctr" sy="1020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picture containing diagram&#10;&#10;Description automatically generated" id="195" name="Google Shape;195;p12"/>
          <p:cNvPicPr preferRelativeResize="0"/>
          <p:nvPr>
            <p:ph idx="1" type="body"/>
          </p:nvPr>
        </p:nvPicPr>
        <p:blipFill rotWithShape="1">
          <a:blip r:embed="rId3">
            <a:alphaModFix/>
          </a:blip>
          <a:srcRect b="0" l="0" r="12133" t="10217"/>
          <a:stretch/>
        </p:blipFill>
        <p:spPr>
          <a:xfrm>
            <a:off x="2410475" y="539875"/>
            <a:ext cx="7457100" cy="4742700"/>
          </a:xfrm>
          <a:prstGeom prst="rect">
            <a:avLst/>
          </a:prstGeom>
          <a:noFill/>
          <a:ln>
            <a:noFill/>
          </a:ln>
        </p:spPr>
      </p:pic>
      <p:sp>
        <p:nvSpPr>
          <p:cNvPr id="196" name="Google Shape;196;p12"/>
          <p:cNvSpPr txBox="1"/>
          <p:nvPr/>
        </p:nvSpPr>
        <p:spPr>
          <a:xfrm>
            <a:off x="4629435" y="5437906"/>
            <a:ext cx="6094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mêhk wâw 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roozh 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red ________</a:t>
            </a:r>
            <a:endParaRPr b="0" i="0" sz="2800" u="none" cap="none" strike="noStrike">
              <a:solidFill>
                <a:srgbClr val="000000"/>
              </a:solidFill>
              <a:latin typeface="Arial"/>
              <a:ea typeface="Arial"/>
              <a:cs typeface="Arial"/>
              <a:sym typeface="Arial"/>
            </a:endParaRPr>
          </a:p>
        </p:txBody>
      </p:sp>
      <p:sp>
        <p:nvSpPr>
          <p:cNvPr id="197" name="Google Shape;197;p12"/>
          <p:cNvSpPr txBox="1"/>
          <p:nvPr/>
        </p:nvSpPr>
        <p:spPr>
          <a:xfrm>
            <a:off x="-1464" y="6597429"/>
            <a:ext cx="60974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Diagram&#10;&#10;Description automatically generated" id="203" name="Google Shape;203;p13"/>
          <p:cNvPicPr preferRelativeResize="0"/>
          <p:nvPr>
            <p:ph idx="1" type="body"/>
          </p:nvPr>
        </p:nvPicPr>
        <p:blipFill rotWithShape="1">
          <a:blip r:embed="rId3">
            <a:alphaModFix/>
          </a:blip>
          <a:srcRect b="0" l="0" r="0" t="0"/>
          <a:stretch/>
        </p:blipFill>
        <p:spPr>
          <a:xfrm>
            <a:off x="1075698" y="259711"/>
            <a:ext cx="10502675" cy="6338577"/>
          </a:xfrm>
          <a:prstGeom prst="rect">
            <a:avLst/>
          </a:prstGeom>
          <a:noFill/>
          <a:ln>
            <a:noFill/>
          </a:ln>
        </p:spPr>
      </p:pic>
      <p:sp>
        <p:nvSpPr>
          <p:cNvPr id="204" name="Google Shape;204;p13"/>
          <p:cNvSpPr txBox="1"/>
          <p:nvPr/>
        </p:nvSpPr>
        <p:spPr>
          <a:xfrm>
            <a:off x="-3774098" y="6475177"/>
            <a:ext cx="6097464"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gear&#10;&#10;Description automatically generated" id="103" name="Google Shape;103;p2"/>
          <p:cNvPicPr preferRelativeResize="0"/>
          <p:nvPr/>
        </p:nvPicPr>
        <p:blipFill rotWithShape="1">
          <a:blip r:embed="rId3">
            <a:alphaModFix/>
          </a:blip>
          <a:srcRect b="2" l="7475" r="4963" t="0"/>
          <a:stretch/>
        </p:blipFill>
        <p:spPr>
          <a:xfrm>
            <a:off x="640112" y="1092203"/>
            <a:ext cx="2861845" cy="3202952"/>
          </a:xfrm>
          <a:prstGeom prst="rect">
            <a:avLst/>
          </a:prstGeom>
          <a:noFill/>
          <a:ln>
            <a:noFill/>
          </a:ln>
        </p:spPr>
      </p:pic>
      <p:sp>
        <p:nvSpPr>
          <p:cNvPr id="104" name="Google Shape;104;p2"/>
          <p:cNvSpPr txBox="1"/>
          <p:nvPr/>
        </p:nvSpPr>
        <p:spPr>
          <a:xfrm>
            <a:off x="3859449" y="1384772"/>
            <a:ext cx="7975059" cy="3572404"/>
          </a:xfrm>
          <a:prstGeom prst="rect">
            <a:avLst/>
          </a:prstGeom>
          <a:noFill/>
          <a:ln>
            <a:noFill/>
          </a:ln>
        </p:spPr>
        <p:txBody>
          <a:bodyPr anchorCtr="0" anchor="t" bIns="45700" lIns="91425" spcFirstLastPara="1" rIns="91425" wrap="square" tIns="45700">
            <a:normAutofit fontScale="40000" lnSpcReduction="10000"/>
          </a:bodyPr>
          <a:lstStyle/>
          <a:p>
            <a:pPr indent="-228600" lvl="0" marL="285750" marR="0" rtl="0" algn="l">
              <a:lnSpc>
                <a:spcPct val="90000"/>
              </a:lnSpc>
              <a:spcBef>
                <a:spcPts val="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Please enjoy these colouring pages designed by Métis artisan Connie Kulhavy </a:t>
            </a:r>
            <a:br>
              <a:rPr lang="en-CA" sz="3800">
                <a:solidFill>
                  <a:schemeClr val="dk1"/>
                </a:solidFill>
                <a:latin typeface="Calibri"/>
                <a:ea typeface="Calibri"/>
                <a:cs typeface="Calibri"/>
                <a:sym typeface="Calibri"/>
              </a:rPr>
            </a:br>
            <a:r>
              <a:rPr b="0" i="0" lang="en-CA" sz="3800" u="none" cap="none" strike="noStrike">
                <a:solidFill>
                  <a:schemeClr val="dk1"/>
                </a:solidFill>
                <a:latin typeface="Calibri"/>
                <a:ea typeface="Calibri"/>
                <a:cs typeface="Calibri"/>
                <a:sym typeface="Calibri"/>
              </a:rPr>
              <a:t>and Rupertsland Institute’s K-12 Education Team</a:t>
            </a:r>
            <a:endParaRPr b="0" i="0" sz="1400" u="none" cap="none" strike="noStrike">
              <a:solidFill>
                <a:srgbClr val="000000"/>
              </a:solidFill>
              <a:latin typeface="Arial"/>
              <a:ea typeface="Arial"/>
              <a:cs typeface="Arial"/>
              <a:sym typeface="Arial"/>
            </a:endParaRPr>
          </a:p>
          <a:p>
            <a:pPr indent="-132080" lvl="0" marL="285750" marR="0" rtl="0" algn="l">
              <a:lnSpc>
                <a:spcPct val="90000"/>
              </a:lnSpc>
              <a:spcBef>
                <a:spcPts val="600"/>
              </a:spcBef>
              <a:spcAft>
                <a:spcPts val="0"/>
              </a:spcAft>
              <a:buClr>
                <a:schemeClr val="dk1"/>
              </a:buClr>
              <a:buSzPct val="100000"/>
              <a:buFont typeface="Arial"/>
              <a:buNone/>
            </a:pPr>
            <a:r>
              <a:t/>
            </a:r>
            <a:endParaRPr b="0" i="0" sz="3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With gratitude to Michif language knowledge holder Mary SkyBlue Morin for sharing her traditional language, Northern Michif, to enhance Métis education</a:t>
            </a:r>
            <a:endParaRPr b="0" i="0" sz="1400" u="none" cap="none" strike="noStrike">
              <a:solidFill>
                <a:srgbClr val="000000"/>
              </a:solidFill>
              <a:latin typeface="Arial"/>
              <a:ea typeface="Arial"/>
              <a:cs typeface="Arial"/>
              <a:sym typeface="Arial"/>
            </a:endParaRPr>
          </a:p>
          <a:p>
            <a:pPr indent="0" lvl="0" marL="57150" marR="0" rtl="0" algn="l">
              <a:lnSpc>
                <a:spcPct val="90000"/>
              </a:lnSpc>
              <a:spcBef>
                <a:spcPts val="600"/>
              </a:spcBef>
              <a:spcAft>
                <a:spcPts val="0"/>
              </a:spcAft>
              <a:buClr>
                <a:srgbClr val="000000"/>
              </a:buClr>
              <a:buSzPct val="100000"/>
              <a:buFont typeface="Arial"/>
              <a:buNone/>
            </a:pPr>
            <a:r>
              <a:t/>
            </a:r>
            <a:endParaRPr b="0" i="0" sz="3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Thank you to Cheryl Devin, beginning Heritage Michif speaker, for her contribution</a:t>
            </a:r>
            <a:endParaRPr b="0" i="0" sz="1400" u="none" cap="none" strike="noStrike">
              <a:solidFill>
                <a:srgbClr val="000000"/>
              </a:solidFill>
              <a:latin typeface="Arial"/>
              <a:ea typeface="Arial"/>
              <a:cs typeface="Arial"/>
              <a:sym typeface="Arial"/>
            </a:endParaRPr>
          </a:p>
          <a:p>
            <a:pPr indent="-132080" lvl="0" marL="285750" marR="0" rtl="0" algn="l">
              <a:lnSpc>
                <a:spcPct val="90000"/>
              </a:lnSpc>
              <a:spcBef>
                <a:spcPts val="600"/>
              </a:spcBef>
              <a:spcAft>
                <a:spcPts val="0"/>
              </a:spcAft>
              <a:buClr>
                <a:schemeClr val="dk1"/>
              </a:buClr>
              <a:buSzPct val="100000"/>
              <a:buFont typeface="Arial"/>
              <a:buNone/>
            </a:pPr>
            <a:r>
              <a:t/>
            </a:r>
            <a:endParaRPr b="0" i="0" sz="3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Print/Colour/Repeat</a:t>
            </a:r>
            <a:endParaRPr b="0" i="0" sz="1400" u="none" cap="none" strike="noStrike">
              <a:solidFill>
                <a:srgbClr val="000000"/>
              </a:solidFill>
              <a:latin typeface="Arial"/>
              <a:ea typeface="Arial"/>
              <a:cs typeface="Arial"/>
              <a:sym typeface="Arial"/>
            </a:endParaRPr>
          </a:p>
          <a:p>
            <a:pPr indent="-132080" lvl="0" marL="285750" marR="0" rtl="0" algn="l">
              <a:lnSpc>
                <a:spcPct val="90000"/>
              </a:lnSpc>
              <a:spcBef>
                <a:spcPts val="600"/>
              </a:spcBef>
              <a:spcAft>
                <a:spcPts val="0"/>
              </a:spcAft>
              <a:buClr>
                <a:schemeClr val="dk1"/>
              </a:buClr>
              <a:buSzPct val="100000"/>
              <a:buFont typeface="Arial"/>
              <a:buNone/>
            </a:pPr>
            <a:r>
              <a:t/>
            </a:r>
            <a:endParaRPr b="0" i="0" sz="3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Download the Powerpoint and Use the DRAW tool in Powerpoint to colour in the pictures</a:t>
            </a:r>
            <a:endParaRPr b="0" i="0" sz="1400" u="none" cap="none" strike="noStrike">
              <a:solidFill>
                <a:srgbClr val="000000"/>
              </a:solidFill>
              <a:latin typeface="Arial"/>
              <a:ea typeface="Arial"/>
              <a:cs typeface="Arial"/>
              <a:sym typeface="Arial"/>
            </a:endParaRPr>
          </a:p>
          <a:p>
            <a:pPr indent="-132080" lvl="0" marL="285750" marR="0" rtl="0" algn="l">
              <a:lnSpc>
                <a:spcPct val="90000"/>
              </a:lnSpc>
              <a:spcBef>
                <a:spcPts val="600"/>
              </a:spcBef>
              <a:spcAft>
                <a:spcPts val="0"/>
              </a:spcAft>
              <a:buClr>
                <a:schemeClr val="dk1"/>
              </a:buClr>
              <a:buSzPct val="100000"/>
              <a:buFont typeface="Arial"/>
              <a:buNone/>
            </a:pPr>
            <a:r>
              <a:t/>
            </a:r>
            <a:endParaRPr b="0" i="0" sz="3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ct val="100000"/>
              <a:buFont typeface="Arial"/>
              <a:buChar char="•"/>
            </a:pPr>
            <a:r>
              <a:rPr b="0" i="0" lang="en-CA" sz="3800" u="none" cap="none" strike="noStrike">
                <a:solidFill>
                  <a:schemeClr val="dk1"/>
                </a:solidFill>
                <a:latin typeface="Calibri"/>
                <a:ea typeface="Calibri"/>
                <a:cs typeface="Calibri"/>
                <a:sym typeface="Calibri"/>
              </a:rPr>
              <a:t>Pronunciation is available in the speaker’s notes</a:t>
            </a:r>
            <a:endParaRPr b="0" i="0" sz="1400" u="none" cap="none" strike="noStrike">
              <a:solidFill>
                <a:srgbClr val="000000"/>
              </a:solidFill>
              <a:latin typeface="Arial"/>
              <a:ea typeface="Arial"/>
              <a:cs typeface="Arial"/>
              <a:sym typeface="Arial"/>
            </a:endParaRPr>
          </a:p>
          <a:p>
            <a:pPr indent="33020" lvl="0" marL="0" marR="0" rtl="0" algn="l">
              <a:lnSpc>
                <a:spcPct val="90000"/>
              </a:lnSpc>
              <a:spcBef>
                <a:spcPts val="600"/>
              </a:spcBef>
              <a:spcAft>
                <a:spcPts val="0"/>
              </a:spcAft>
              <a:buClr>
                <a:schemeClr val="dk1"/>
              </a:buClr>
              <a:buSzPct val="100000"/>
              <a:buFont typeface="Arial"/>
              <a:buNone/>
            </a:pPr>
            <a:r>
              <a:t/>
            </a:r>
            <a:endParaRPr b="0" i="0" sz="1300" u="none" cap="none" strike="noStrike">
              <a:solidFill>
                <a:schemeClr val="dk1"/>
              </a:solidFill>
              <a:latin typeface="Calibri"/>
              <a:ea typeface="Calibri"/>
              <a:cs typeface="Calibri"/>
              <a:sym typeface="Calibri"/>
            </a:endParaRPr>
          </a:p>
        </p:txBody>
      </p:sp>
      <p:sp>
        <p:nvSpPr>
          <p:cNvPr id="105" name="Google Shape;105;p2"/>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
          <p:cNvSpPr/>
          <p:nvPr/>
        </p:nvSpPr>
        <p:spPr>
          <a:xfrm flipH="1">
            <a:off x="4038599" y="6400799"/>
            <a:ext cx="8153398" cy="456772"/>
          </a:xfrm>
          <a:prstGeom prst="rect">
            <a:avLst/>
          </a:prstGeom>
          <a:gradFill>
            <a:gsLst>
              <a:gs pos="0">
                <a:srgbClr val="000000">
                  <a:alpha val="62352"/>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txBox="1"/>
          <p:nvPr/>
        </p:nvSpPr>
        <p:spPr>
          <a:xfrm>
            <a:off x="408563" y="5752022"/>
            <a:ext cx="12062296" cy="8771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CA" sz="1400" u="none" cap="none" strike="noStrike">
                <a:solidFill>
                  <a:schemeClr val="dk1"/>
                </a:solidFill>
                <a:latin typeface="Calibri"/>
                <a:ea typeface="Calibri"/>
                <a:cs typeface="Calibri"/>
                <a:sym typeface="Calibri"/>
              </a:rPr>
              <a:t>Display or copying for classroom use is permitted by the rightsholder. To request permission to revise or adapt, please contact the rightsholder.</a:t>
            </a:r>
            <a:br>
              <a:rPr b="0" i="0" lang="en-CA"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3"/>
          <p:cNvSpPr/>
          <p:nvPr/>
        </p:nvSpPr>
        <p:spPr>
          <a:xfrm>
            <a:off x="1" y="3726"/>
            <a:ext cx="5614875" cy="6858000"/>
          </a:xfrm>
          <a:prstGeom prst="rect">
            <a:avLst/>
          </a:prstGeom>
          <a:gradFill>
            <a:gsLst>
              <a:gs pos="0">
                <a:srgbClr val="4472C3">
                  <a:alpha val="81568"/>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4" name="Google Shape;114;p3"/>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5" name="Google Shape;115;p3"/>
          <p:cNvPicPr preferRelativeResize="0"/>
          <p:nvPr/>
        </p:nvPicPr>
        <p:blipFill rotWithShape="1">
          <a:blip r:embed="rId4">
            <a:alphaModFix/>
          </a:blip>
          <a:srcRect b="0" l="0" r="0" t="0"/>
          <a:stretch/>
        </p:blipFill>
        <p:spPr>
          <a:xfrm>
            <a:off x="332072" y="2131709"/>
            <a:ext cx="4288566" cy="2594582"/>
          </a:xfrm>
          <a:prstGeom prst="rect">
            <a:avLst/>
          </a:prstGeom>
          <a:noFill/>
          <a:ln>
            <a:noFill/>
          </a:ln>
        </p:spPr>
      </p:pic>
      <p:sp>
        <p:nvSpPr>
          <p:cNvPr id="116" name="Google Shape;116;p3"/>
          <p:cNvSpPr txBox="1"/>
          <p:nvPr>
            <p:ph idx="1" type="body"/>
          </p:nvPr>
        </p:nvSpPr>
        <p:spPr>
          <a:xfrm>
            <a:off x="5946946" y="738619"/>
            <a:ext cx="5531691" cy="5574632"/>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2400"/>
              <a:buNone/>
            </a:pPr>
            <a:r>
              <a:rPr b="0" i="0" lang="en-CA" sz="2400" u="none" strike="noStrike">
                <a:solidFill>
                  <a:srgbClr val="000000"/>
                </a:solidFill>
                <a:latin typeface="Arial"/>
                <a:ea typeface="Arial"/>
                <a:cs typeface="Arial"/>
                <a:sym typeface="Arial"/>
              </a:rPr>
              <a:t>With gratitude to Michif language knowledge holder Mary Sky</a:t>
            </a:r>
            <a:r>
              <a:rPr lang="en-CA" sz="2400">
                <a:solidFill>
                  <a:srgbClr val="000000"/>
                </a:solidFill>
                <a:latin typeface="Arial"/>
                <a:ea typeface="Arial"/>
                <a:cs typeface="Arial"/>
                <a:sym typeface="Arial"/>
              </a:rPr>
              <a:t>B</a:t>
            </a:r>
            <a:r>
              <a:rPr b="0" i="0" lang="en-CA" sz="2400" u="none" strike="noStrike">
                <a:solidFill>
                  <a:srgbClr val="000000"/>
                </a:solidFill>
                <a:latin typeface="Arial"/>
                <a:ea typeface="Arial"/>
                <a:cs typeface="Arial"/>
                <a:sym typeface="Arial"/>
              </a:rPr>
              <a:t>lue Morin for sharing her traditional language to enhance Métis education.</a:t>
            </a:r>
            <a:endParaRPr sz="24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2400"/>
              <a:buNone/>
            </a:pPr>
            <a:r>
              <a:rPr lang="en-CA" sz="2400">
                <a:solidFill>
                  <a:srgbClr val="000000"/>
                </a:solidFill>
                <a:latin typeface="Arial"/>
                <a:ea typeface="Arial"/>
                <a:cs typeface="Arial"/>
                <a:sym typeface="Arial"/>
              </a:rPr>
              <a:t>Maarsii</a:t>
            </a:r>
            <a:r>
              <a:rPr b="0" i="0" lang="en-CA" sz="2400" u="none" strike="noStrike">
                <a:solidFill>
                  <a:srgbClr val="000000"/>
                </a:solidFill>
                <a:latin typeface="Arial"/>
                <a:ea typeface="Arial"/>
                <a:cs typeface="Arial"/>
                <a:sym typeface="Arial"/>
              </a:rPr>
              <a:t> to Métis educator Cheryl Devin, beginning Michif speaker, for her Heritage Michif contribution.</a:t>
            </a:r>
            <a:endParaRPr sz="24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2400"/>
              <a:buNone/>
            </a:pPr>
            <a:r>
              <a:rPr b="0" i="0" lang="en-CA" sz="2400" u="none" strike="noStrike">
                <a:solidFill>
                  <a:srgbClr val="000000"/>
                </a:solidFill>
                <a:latin typeface="Arial"/>
                <a:ea typeface="Arial"/>
                <a:cs typeface="Arial"/>
                <a:sym typeface="Arial"/>
              </a:rPr>
              <a:t>Please enjoy these activity pages designed by Métis artisan Connie Kulhavy and Rupertsland </a:t>
            </a:r>
            <a:r>
              <a:rPr lang="en-CA" sz="2400">
                <a:solidFill>
                  <a:srgbClr val="000000"/>
                </a:solidFill>
                <a:latin typeface="Arial"/>
                <a:ea typeface="Arial"/>
                <a:cs typeface="Arial"/>
                <a:sym typeface="Arial"/>
              </a:rPr>
              <a:t>Institute</a:t>
            </a:r>
            <a:r>
              <a:rPr b="0" i="0" lang="en-CA" sz="2400" u="none" strike="noStrike">
                <a:solidFill>
                  <a:srgbClr val="000000"/>
                </a:solidFill>
                <a:latin typeface="Arial"/>
                <a:ea typeface="Arial"/>
                <a:cs typeface="Arial"/>
                <a:sym typeface="Arial"/>
              </a:rPr>
              <a:t> K-12 Education Team.</a:t>
            </a:r>
            <a:endParaRPr sz="24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2400"/>
              <a:buNone/>
            </a:pPr>
            <a:r>
              <a:rPr b="0" i="0" lang="en-CA" sz="2400" u="none" strike="noStrike">
                <a:solidFill>
                  <a:srgbClr val="000000"/>
                </a:solidFill>
                <a:latin typeface="Arial"/>
                <a:ea typeface="Arial"/>
                <a:cs typeface="Arial"/>
                <a:sym typeface="Arial"/>
              </a:rPr>
              <a:t>Cover design credit is to Métis graphic designer, Emma Grant.</a:t>
            </a:r>
            <a:endParaRPr sz="24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2400"/>
              <a:buNone/>
            </a:pPr>
            <a:r>
              <a:rPr b="0" i="0" lang="en-CA" sz="2400" u="none" strike="noStrike">
                <a:solidFill>
                  <a:srgbClr val="000000"/>
                </a:solidFill>
                <a:latin typeface="Arial"/>
                <a:ea typeface="Arial"/>
                <a:cs typeface="Arial"/>
                <a:sym typeface="Arial"/>
              </a:rPr>
              <a:t>Community guides all that we do with love.</a:t>
            </a:r>
            <a:endParaRPr sz="240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t/>
            </a:r>
            <a:endParaRPr sz="1700">
              <a:solidFill>
                <a:srgbClr val="000000"/>
              </a:solidFill>
            </a:endParaRPr>
          </a:p>
        </p:txBody>
      </p:sp>
      <p:sp>
        <p:nvSpPr>
          <p:cNvPr id="117" name="Google Shape;117;p3"/>
          <p:cNvSpPr txBox="1"/>
          <p:nvPr/>
        </p:nvSpPr>
        <p:spPr>
          <a:xfrm>
            <a:off x="301349" y="6459400"/>
            <a:ext cx="8638577" cy="11849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400"/>
              <a:buFont typeface="Arial"/>
              <a:buNone/>
            </a:pPr>
            <a:br>
              <a:rPr b="0" i="0" lang="en-CA"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p:nvPr/>
        </p:nvSpPr>
        <p:spPr>
          <a:xfrm flipH="1" rot="5400000">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4"/>
          <p:cNvSpPr/>
          <p:nvPr/>
        </p:nvSpPr>
        <p:spPr>
          <a:xfrm flipH="1" rot="5400000">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4"/>
          <p:cNvSpPr/>
          <p:nvPr/>
        </p:nvSpPr>
        <p:spPr>
          <a:xfrm flipH="1" rot="5400000">
            <a:off x="-1410093" y="1399943"/>
            <a:ext cx="6858003"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b="1" i="0" lang="en-CA" sz="1700" u="none" strike="noStrike">
                <a:latin typeface="Arial"/>
                <a:ea typeface="Arial"/>
                <a:cs typeface="Arial"/>
                <a:sym typeface="Arial"/>
              </a:rPr>
              <a:t>Michif </a:t>
            </a:r>
            <a:r>
              <a:rPr b="0" i="0" lang="en-CA" sz="1700" u="none" strike="noStrike">
                <a:latin typeface="Arial"/>
                <a:ea typeface="Arial"/>
                <a:cs typeface="Arial"/>
                <a:sym typeface="Arial"/>
              </a:rPr>
              <a:t>is the unique language of the Métis.</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0" lang="en-CA" sz="1700" u="none" strike="noStrike">
                <a:latin typeface="Arial"/>
                <a:ea typeface="Arial"/>
                <a:cs typeface="Arial"/>
                <a:sym typeface="Arial"/>
              </a:rPr>
              <a:t>As a result of the oral, community-based development of this language, Michif is diverse and complex in its dialects and structure.</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0" lang="en-CA" sz="1700" u="none" strike="noStrike">
                <a:latin typeface="Arial"/>
                <a:ea typeface="Arial"/>
                <a:cs typeface="Arial"/>
                <a:sym typeface="Arial"/>
              </a:rPr>
              <a:t>Northern Alberta Michif is known to have more of a Cree influence. While Heritage Michif is a blended language of both French nouns and Cree verbs. Both use language structure to communicate the unique culture and identity of Métis people.</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1" lang="en-CA" sz="1700" u="none" strike="noStrike">
                <a:latin typeface="Arial"/>
                <a:ea typeface="Arial"/>
                <a:cs typeface="Arial"/>
                <a:sym typeface="Arial"/>
              </a:rPr>
              <a:t>When education supports the deep appreciation of Michif language in general, the learner develops a better understanding of Métis people. By demonstrating the relevance and importance of Indigenous languages, teachers will be better equipped to support their students, and to develop foundational knowledge in an education system that aligns with Métis families’ desires for our people. Validating the languages of Métis will help create pathways for students.</a:t>
            </a:r>
            <a:endParaRPr/>
          </a:p>
          <a:p>
            <a:pPr indent="0" lvl="0" marL="0" rtl="0" algn="l">
              <a:lnSpc>
                <a:spcPct val="90000"/>
              </a:lnSpc>
              <a:spcBef>
                <a:spcPts val="1000"/>
              </a:spcBef>
              <a:spcAft>
                <a:spcPts val="0"/>
              </a:spcAft>
              <a:buClr>
                <a:schemeClr val="dk1"/>
              </a:buClr>
              <a:buSzPts val="1700"/>
              <a:buNone/>
            </a:pPr>
            <a:r>
              <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0" lang="en-CA" sz="1700" u="none" strike="noStrike">
                <a:latin typeface="Arial"/>
                <a:ea typeface="Arial"/>
                <a:cs typeface="Arial"/>
                <a:sym typeface="Arial"/>
              </a:rPr>
              <a:t>For more Métis Education resources: </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0" lang="en-CA" sz="1700" u="none" strike="noStrike">
                <a:latin typeface="Arial"/>
                <a:ea typeface="Arial"/>
                <a:cs typeface="Arial"/>
                <a:sym typeface="Arial"/>
              </a:rPr>
              <a:t>Visit rupertsland.org</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1700"/>
              <a:buNone/>
            </a:pPr>
            <a:r>
              <a:rPr b="0" i="0" lang="en-CA" sz="1700" u="none" strike="noStrike">
                <a:latin typeface="Arial"/>
                <a:ea typeface="Arial"/>
                <a:cs typeface="Arial"/>
                <a:sym typeface="Arial"/>
              </a:rPr>
              <a:t>Email education@rupertsland.org</a:t>
            </a:r>
            <a:endParaRPr sz="1700">
              <a:latin typeface="Arial"/>
              <a:ea typeface="Arial"/>
              <a:cs typeface="Arial"/>
              <a:sym typeface="Arial"/>
            </a:endParaRPr>
          </a:p>
          <a:p>
            <a:pPr indent="-120642" lvl="0" marL="228594" rtl="0" algn="l">
              <a:lnSpc>
                <a:spcPct val="90000"/>
              </a:lnSpc>
              <a:spcBef>
                <a:spcPts val="1000"/>
              </a:spcBef>
              <a:spcAft>
                <a:spcPts val="0"/>
              </a:spcAft>
              <a:buClr>
                <a:schemeClr val="dk1"/>
              </a:buClr>
              <a:buSzPts val="1700"/>
              <a:buNone/>
            </a:pPr>
            <a:r>
              <a:t/>
            </a:r>
            <a:endParaRPr sz="1700"/>
          </a:p>
        </p:txBody>
      </p:sp>
      <p:sp>
        <p:nvSpPr>
          <p:cNvPr id="130" name="Google Shape;130;p4"/>
          <p:cNvSpPr txBox="1"/>
          <p:nvPr/>
        </p:nvSpPr>
        <p:spPr>
          <a:xfrm>
            <a:off x="4810259" y="6475675"/>
            <a:ext cx="61673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5"/>
          <p:cNvSpPr txBox="1"/>
          <p:nvPr>
            <p:ph idx="1" type="body"/>
          </p:nvPr>
        </p:nvSpPr>
        <p:spPr>
          <a:xfrm>
            <a:off x="557581" y="1534666"/>
            <a:ext cx="4944151" cy="37854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0" i="0" lang="en-CA" sz="2200" u="none" strike="noStrike"/>
              <a:t>My name is Connie Kulhavy. I have worked in schools for over 20 years and I am also an Artist who loves sharing my Métis-Michif Culture. I was born in Hay River, NT. I have lived in Quebec City, Nanaimo and most recently Edmonton. All three languages, Michif, French, and English were spoken by my Grandmas and Grandpas, and so I was very happy to be asked to illustrate the pictures for this book.</a:t>
            </a:r>
            <a:endParaRPr sz="2200"/>
          </a:p>
        </p:txBody>
      </p:sp>
      <p:sp>
        <p:nvSpPr>
          <p:cNvPr id="136" name="Google Shape;136;p5"/>
          <p:cNvSpPr/>
          <p:nvPr/>
        </p:nvSpPr>
        <p:spPr>
          <a:xfrm>
            <a:off x="6092950" y="0"/>
            <a:ext cx="609905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5"/>
          <p:cNvSpPr/>
          <p:nvPr/>
        </p:nvSpPr>
        <p:spPr>
          <a:xfrm>
            <a:off x="6577582" y="557784"/>
            <a:ext cx="513020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b="0" l="0" r="0" t="0"/>
          <a:stretch/>
        </p:blipFill>
        <p:spPr>
          <a:xfrm>
            <a:off x="6904709" y="2123878"/>
            <a:ext cx="4475531" cy="2606996"/>
          </a:xfrm>
          <a:prstGeom prst="rect">
            <a:avLst/>
          </a:prstGeom>
          <a:noFill/>
          <a:ln>
            <a:noFill/>
          </a:ln>
        </p:spPr>
      </p:pic>
      <p:sp>
        <p:nvSpPr>
          <p:cNvPr id="139" name="Google Shape;139;p5"/>
          <p:cNvSpPr txBox="1"/>
          <p:nvPr/>
        </p:nvSpPr>
        <p:spPr>
          <a:xfrm>
            <a:off x="557581" y="6546978"/>
            <a:ext cx="60943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7"/>
          <p:cNvSpPr/>
          <p:nvPr/>
        </p:nvSpPr>
        <p:spPr>
          <a:xfrm>
            <a:off x="1114426" y="0"/>
            <a:ext cx="9963151"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01600" sx="102000" rotWithShape="0" algn="ctr" sy="1020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Shape&#10;&#10;Description automatically generated" id="147" name="Google Shape;147;p7"/>
          <p:cNvPicPr preferRelativeResize="0"/>
          <p:nvPr>
            <p:ph idx="1" type="body"/>
          </p:nvPr>
        </p:nvPicPr>
        <p:blipFill rotWithShape="1">
          <a:blip r:embed="rId3">
            <a:alphaModFix/>
          </a:blip>
          <a:srcRect b="0" l="0" r="0" t="7294"/>
          <a:stretch/>
        </p:blipFill>
        <p:spPr>
          <a:xfrm>
            <a:off x="2802825" y="706775"/>
            <a:ext cx="7120800" cy="4181100"/>
          </a:xfrm>
          <a:prstGeom prst="rect">
            <a:avLst/>
          </a:prstGeom>
          <a:noFill/>
          <a:ln cap="flat" cmpd="sng" w="9525">
            <a:solidFill>
              <a:schemeClr val="lt1"/>
            </a:solidFill>
            <a:prstDash val="solid"/>
            <a:round/>
            <a:headEnd len="sm" w="sm" type="none"/>
            <a:tailEnd len="sm" w="sm" type="none"/>
          </a:ln>
        </p:spPr>
      </p:pic>
      <p:sp>
        <p:nvSpPr>
          <p:cNvPr id="148" name="Google Shape;148;p7"/>
          <p:cNvSpPr txBox="1"/>
          <p:nvPr/>
        </p:nvSpPr>
        <p:spPr>
          <a:xfrm>
            <a:off x="4283552" y="5095387"/>
            <a:ext cx="60945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chemeClr val="dk1"/>
                </a:solidFill>
                <a:highlight>
                  <a:srgbClr val="FFFFFF"/>
                </a:highlight>
                <a:latin typeface="Arial"/>
                <a:ea typeface="Arial"/>
                <a:cs typeface="Arial"/>
                <a:sym typeface="Arial"/>
              </a:rPr>
              <a:t>kâskitê wâw </a:t>
            </a:r>
            <a:r>
              <a:rPr b="0" i="0" lang="en-CA" sz="2800" u="none" cap="none" strike="noStrike">
                <a:solidFill>
                  <a:srgbClr val="000000"/>
                </a:solidFill>
                <a:latin typeface="Arial"/>
                <a:ea typeface="Arial"/>
                <a:cs typeface="Arial"/>
                <a:sym typeface="Arial"/>
              </a:rPr>
              <a:t>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nwayr 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black ________</a:t>
            </a:r>
            <a:endParaRPr b="0" i="0" sz="2800" u="none" cap="none" strike="noStrike">
              <a:solidFill>
                <a:srgbClr val="000000"/>
              </a:solidFill>
              <a:latin typeface="Arial"/>
              <a:ea typeface="Arial"/>
              <a:cs typeface="Arial"/>
              <a:sym typeface="Arial"/>
            </a:endParaRPr>
          </a:p>
        </p:txBody>
      </p:sp>
      <p:sp>
        <p:nvSpPr>
          <p:cNvPr id="149" name="Google Shape;149;p7"/>
          <p:cNvSpPr txBox="1"/>
          <p:nvPr/>
        </p:nvSpPr>
        <p:spPr>
          <a:xfrm>
            <a:off x="0" y="6592363"/>
            <a:ext cx="60974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debbd876f4_1_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debbd876f4_1_7"/>
          <p:cNvSpPr/>
          <p:nvPr/>
        </p:nvSpPr>
        <p:spPr>
          <a:xfrm>
            <a:off x="1114426"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01600" sx="102000" rotWithShape="0" algn="ctr" sy="1020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Diagram, engineering drawing&#10;&#10;Description automatically generated" id="157" name="Google Shape;157;gdebbd876f4_1_7"/>
          <p:cNvPicPr preferRelativeResize="0"/>
          <p:nvPr>
            <p:ph idx="1" type="body"/>
          </p:nvPr>
        </p:nvPicPr>
        <p:blipFill rotWithShape="1">
          <a:blip r:embed="rId3">
            <a:alphaModFix/>
          </a:blip>
          <a:srcRect b="0" l="3143" r="5222" t="2922"/>
          <a:stretch/>
        </p:blipFill>
        <p:spPr>
          <a:xfrm>
            <a:off x="2579375" y="445575"/>
            <a:ext cx="7183200" cy="5175000"/>
          </a:xfrm>
          <a:prstGeom prst="rect">
            <a:avLst/>
          </a:prstGeom>
          <a:noFill/>
          <a:ln cap="flat" cmpd="sng" w="9525">
            <a:solidFill>
              <a:schemeClr val="lt1"/>
            </a:solidFill>
            <a:prstDash val="solid"/>
            <a:round/>
            <a:headEnd len="sm" w="sm" type="none"/>
            <a:tailEnd len="sm" w="sm" type="none"/>
          </a:ln>
        </p:spPr>
      </p:pic>
      <p:sp>
        <p:nvSpPr>
          <p:cNvPr id="158" name="Google Shape;158;gdebbd876f4_1_7"/>
          <p:cNvSpPr txBox="1"/>
          <p:nvPr/>
        </p:nvSpPr>
        <p:spPr>
          <a:xfrm>
            <a:off x="4283552" y="5095387"/>
            <a:ext cx="60945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CA" sz="2800" u="none" cap="none" strike="noStrike">
                <a:solidFill>
                  <a:schemeClr val="dk1"/>
                </a:solidFill>
                <a:highlight>
                  <a:schemeClr val="lt1"/>
                </a:highlight>
                <a:latin typeface="Arial"/>
                <a:ea typeface="Arial"/>
                <a:cs typeface="Arial"/>
                <a:sym typeface="Arial"/>
              </a:rPr>
              <a:t>oshâ wâw </a:t>
            </a:r>
            <a:r>
              <a:rPr b="0" i="0" lang="en-CA" sz="2800" u="none" cap="none" strike="noStrike">
                <a:solidFill>
                  <a:schemeClr val="dk1"/>
                </a:solidFill>
                <a:latin typeface="Arial"/>
                <a:ea typeface="Arial"/>
                <a:cs typeface="Arial"/>
                <a:sym typeface="Arial"/>
              </a:rPr>
              <a:t>________</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CA" sz="2800" u="none" cap="none" strike="noStrike">
                <a:solidFill>
                  <a:schemeClr val="dk1"/>
                </a:solidFill>
                <a:latin typeface="Arial"/>
                <a:ea typeface="Arial"/>
                <a:cs typeface="Arial"/>
                <a:sym typeface="Arial"/>
              </a:rPr>
              <a:t>oraanzh ________</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CA" sz="2800" u="none" cap="none" strike="noStrike">
                <a:solidFill>
                  <a:schemeClr val="dk1"/>
                </a:solidFill>
                <a:latin typeface="Arial"/>
                <a:ea typeface="Arial"/>
                <a:cs typeface="Arial"/>
                <a:sym typeface="Arial"/>
              </a:rPr>
              <a:t>orange ________</a:t>
            </a:r>
            <a:endParaRPr b="0" i="0" sz="2800" u="none" cap="none" strike="noStrike">
              <a:solidFill>
                <a:schemeClr val="dk1"/>
              </a:solidFill>
              <a:highlight>
                <a:srgbClr val="FFFFFF"/>
              </a:highlight>
              <a:latin typeface="Arial"/>
              <a:ea typeface="Arial"/>
              <a:cs typeface="Arial"/>
              <a:sym typeface="Arial"/>
            </a:endParaRPr>
          </a:p>
        </p:txBody>
      </p:sp>
      <p:sp>
        <p:nvSpPr>
          <p:cNvPr id="159" name="Google Shape;159;gdebbd876f4_1_7"/>
          <p:cNvSpPr txBox="1"/>
          <p:nvPr/>
        </p:nvSpPr>
        <p:spPr>
          <a:xfrm>
            <a:off x="0" y="6592363"/>
            <a:ext cx="60975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eiryo"/>
              <a:ea typeface="Meiryo"/>
              <a:cs typeface="Meiryo"/>
              <a:sym typeface="Meiryo"/>
            </a:endParaRPr>
          </a:p>
        </p:txBody>
      </p:sp>
      <p:sp>
        <p:nvSpPr>
          <p:cNvPr id="165" name="Google Shape;165;p9"/>
          <p:cNvSpPr/>
          <p:nvPr/>
        </p:nvSpPr>
        <p:spPr>
          <a:xfrm flipH="1">
            <a:off x="708673" y="0"/>
            <a:ext cx="2486323"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eiryo"/>
              <a:ea typeface="Meiryo"/>
              <a:cs typeface="Meiryo"/>
              <a:sym typeface="Meiryo"/>
            </a:endParaRPr>
          </a:p>
        </p:txBody>
      </p:sp>
      <p:sp>
        <p:nvSpPr>
          <p:cNvPr id="166" name="Google Shape;166;p9"/>
          <p:cNvSpPr/>
          <p:nvPr/>
        </p:nvSpPr>
        <p:spPr>
          <a:xfrm>
            <a:off x="8975235" y="0"/>
            <a:ext cx="2486323"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eiryo"/>
              <a:ea typeface="Meiryo"/>
              <a:cs typeface="Meiryo"/>
              <a:sym typeface="Meiryo"/>
            </a:endParaRPr>
          </a:p>
        </p:txBody>
      </p:sp>
      <p:sp>
        <p:nvSpPr>
          <p:cNvPr id="167" name="Google Shape;167;p9"/>
          <p:cNvSpPr/>
          <p:nvPr/>
        </p:nvSpPr>
        <p:spPr>
          <a:xfrm flipH="1">
            <a:off x="967854" y="0"/>
            <a:ext cx="10256295" cy="6858000"/>
          </a:xfrm>
          <a:custGeom>
            <a:rect b="b" l="l" r="r" t="t"/>
            <a:pathLst>
              <a:path extrusionOk="0" h="6858000" w="10256294">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8" name="Google Shape;168;p9"/>
          <p:cNvPicPr preferRelativeResize="0"/>
          <p:nvPr>
            <p:ph idx="1" type="body"/>
          </p:nvPr>
        </p:nvPicPr>
        <p:blipFill rotWithShape="1">
          <a:blip r:embed="rId3">
            <a:alphaModFix/>
          </a:blip>
          <a:srcRect b="-1" l="0" r="170" t="0"/>
          <a:stretch/>
        </p:blipFill>
        <p:spPr>
          <a:xfrm>
            <a:off x="1334083" y="252167"/>
            <a:ext cx="9502065" cy="6353666"/>
          </a:xfrm>
          <a:prstGeom prst="rect">
            <a:avLst/>
          </a:prstGeom>
          <a:noFill/>
          <a:ln cap="flat" cmpd="sng" w="9525">
            <a:solidFill>
              <a:schemeClr val="lt1"/>
            </a:solidFill>
            <a:prstDash val="solid"/>
            <a:round/>
            <a:headEnd len="sm" w="sm" type="none"/>
            <a:tailEnd len="sm" w="sm" type="none"/>
          </a:ln>
        </p:spPr>
      </p:pic>
      <p:sp>
        <p:nvSpPr>
          <p:cNvPr id="169" name="Google Shape;169;p9"/>
          <p:cNvSpPr txBox="1"/>
          <p:nvPr/>
        </p:nvSpPr>
        <p:spPr>
          <a:xfrm>
            <a:off x="6753623" y="3815541"/>
            <a:ext cx="42765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uskêtuk wâw</a:t>
            </a:r>
            <a:r>
              <a:rPr b="0" i="0" lang="en-CA" sz="2400" u="none" cap="none" strike="noStrike">
                <a:solidFill>
                  <a:srgbClr val="000000"/>
                </a:solidFill>
                <a:latin typeface="Arial"/>
                <a:ea typeface="Arial"/>
                <a:cs typeface="Arial"/>
                <a:sym typeface="Arial"/>
              </a:rPr>
              <a:t>________</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ver</a:t>
            </a:r>
            <a:r>
              <a:rPr b="0" i="0" lang="en-CA" sz="2400" u="none" cap="none" strike="noStrike">
                <a:solidFill>
                  <a:srgbClr val="000000"/>
                </a:solidFill>
                <a:latin typeface="Arial"/>
                <a:ea typeface="Arial"/>
                <a:cs typeface="Arial"/>
                <a:sym typeface="Arial"/>
              </a:rPr>
              <a:t> ________</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green </a:t>
            </a:r>
            <a:r>
              <a:rPr b="0" i="0" lang="en-CA" sz="2400" u="none" cap="none" strike="noStrike">
                <a:solidFill>
                  <a:srgbClr val="000000"/>
                </a:solidFill>
                <a:latin typeface="Arial"/>
                <a:ea typeface="Arial"/>
                <a:cs typeface="Arial"/>
                <a:sym typeface="Arial"/>
              </a:rPr>
              <a:t>________</a:t>
            </a:r>
            <a:endParaRPr b="0" i="0" sz="2400" u="none" cap="none" strike="noStrike">
              <a:solidFill>
                <a:srgbClr val="000000"/>
              </a:solidFill>
              <a:latin typeface="Arial"/>
              <a:ea typeface="Arial"/>
              <a:cs typeface="Arial"/>
              <a:sym typeface="Arial"/>
            </a:endParaRPr>
          </a:p>
        </p:txBody>
      </p:sp>
      <p:sp>
        <p:nvSpPr>
          <p:cNvPr id="170" name="Google Shape;170;p9"/>
          <p:cNvSpPr txBox="1"/>
          <p:nvPr/>
        </p:nvSpPr>
        <p:spPr>
          <a:xfrm>
            <a:off x="94518" y="6605833"/>
            <a:ext cx="676568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10"/>
          <p:cNvSpPr/>
          <p:nvPr/>
        </p:nvSpPr>
        <p:spPr>
          <a:xfrm>
            <a:off x="1114426" y="0"/>
            <a:ext cx="9963151"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01600" sx="102000" rotWithShape="0" algn="ctr" sy="1020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7" name="Google Shape;177;p10"/>
          <p:cNvSpPr txBox="1"/>
          <p:nvPr/>
        </p:nvSpPr>
        <p:spPr>
          <a:xfrm>
            <a:off x="3280881" y="5311805"/>
            <a:ext cx="6094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chemeClr val="dk1"/>
                </a:solidFill>
                <a:highlight>
                  <a:srgbClr val="FFFFFF"/>
                </a:highlight>
                <a:latin typeface="Arial"/>
                <a:ea typeface="Arial"/>
                <a:cs typeface="Arial"/>
                <a:sym typeface="Arial"/>
              </a:rPr>
              <a:t>wâpisk wâw </a:t>
            </a:r>
            <a:r>
              <a:rPr b="0" i="0" lang="en-CA" sz="2800" u="none" cap="none" strike="noStrike">
                <a:solidFill>
                  <a:srgbClr val="000000"/>
                </a:solidFill>
                <a:latin typeface="Arial"/>
                <a:ea typeface="Arial"/>
                <a:cs typeface="Arial"/>
                <a:sym typeface="Arial"/>
              </a:rPr>
              <a:t>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zhoon ________</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CA" sz="2800" u="none" cap="none" strike="noStrike">
                <a:solidFill>
                  <a:srgbClr val="000000"/>
                </a:solidFill>
                <a:latin typeface="Arial"/>
                <a:ea typeface="Arial"/>
                <a:cs typeface="Arial"/>
                <a:sym typeface="Arial"/>
              </a:rPr>
              <a:t>yellow ________</a:t>
            </a:r>
            <a:endParaRPr b="0" i="0" sz="2800" u="none" cap="none" strike="noStrike">
              <a:solidFill>
                <a:srgbClr val="000000"/>
              </a:solidFill>
              <a:latin typeface="Arial"/>
              <a:ea typeface="Arial"/>
              <a:cs typeface="Arial"/>
              <a:sym typeface="Arial"/>
            </a:endParaRPr>
          </a:p>
        </p:txBody>
      </p:sp>
      <p:pic>
        <p:nvPicPr>
          <p:cNvPr descr="Diagram&#10;&#10;Description automatically generated" id="178" name="Google Shape;178;p10"/>
          <p:cNvPicPr preferRelativeResize="0"/>
          <p:nvPr>
            <p:ph idx="1" type="body"/>
          </p:nvPr>
        </p:nvPicPr>
        <p:blipFill rotWithShape="1">
          <a:blip r:embed="rId3">
            <a:alphaModFix/>
          </a:blip>
          <a:srcRect b="0" l="0" r="0" t="0"/>
          <a:stretch/>
        </p:blipFill>
        <p:spPr>
          <a:xfrm>
            <a:off x="2504387" y="380200"/>
            <a:ext cx="7183225" cy="5004228"/>
          </a:xfrm>
          <a:prstGeom prst="rect">
            <a:avLst/>
          </a:prstGeom>
          <a:noFill/>
          <a:ln>
            <a:noFill/>
          </a:ln>
        </p:spPr>
      </p:pic>
      <p:sp>
        <p:nvSpPr>
          <p:cNvPr id="179" name="Google Shape;179;p10"/>
          <p:cNvSpPr txBox="1"/>
          <p:nvPr/>
        </p:nvSpPr>
        <p:spPr>
          <a:xfrm>
            <a:off x="0" y="6573690"/>
            <a:ext cx="60974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Copyright © Rupertsland Institute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2021-01-18T23:08:39Z</dcterms:created>
  <dc:creator>Grant, Billie-Jo</dc:creator>
</cp:coreProperties>
</file>